
<file path=[Content_Types].xml><?xml version="1.0" encoding="utf-8"?>
<Types xmlns="http://schemas.openxmlformats.org/package/2006/content-types">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56" r:id="rId2"/>
    <p:sldId id="257" r:id="rId3"/>
    <p:sldId id="258" r:id="rId4"/>
    <p:sldId id="259" r:id="rId5"/>
    <p:sldId id="267" r:id="rId6"/>
    <p:sldId id="261" r:id="rId7"/>
    <p:sldId id="263" r:id="rId8"/>
    <p:sldId id="260" r:id="rId9"/>
    <p:sldId id="266" r:id="rId10"/>
    <p:sldId id="265" r:id="rId11"/>
    <p:sldId id="264" r:id="rId1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3169"/>
    <p:restoredTop sz="63889"/>
  </p:normalViewPr>
  <p:slideViewPr>
    <p:cSldViewPr snapToGrid="0" snapToObjects="1">
      <p:cViewPr varScale="1">
        <p:scale>
          <a:sx n="62" d="100"/>
          <a:sy n="62" d="100"/>
        </p:scale>
        <p:origin x="216" y="2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2.tiff>
</file>

<file path=ppt/media/image3.png>
</file>

<file path=ppt/media/image4.png>
</file>

<file path=ppt/media/image5.sv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DA8917E-0A8F-B843-BBA8-7EE67371FB3C}" type="datetimeFigureOut">
              <a:rPr kumimoji="1" lang="zh-CN" altLang="en-US" smtClean="0"/>
              <a:t>2020/5/26</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DAF432-9F1A-2940-B277-D9A69DF456C2}" type="slidenum">
              <a:rPr kumimoji="1" lang="zh-CN" altLang="en-US" smtClean="0"/>
              <a:t>‹#›</a:t>
            </a:fld>
            <a:endParaRPr kumimoji="1" lang="zh-CN" altLang="en-US"/>
          </a:p>
        </p:txBody>
      </p:sp>
    </p:spTree>
    <p:extLst>
      <p:ext uri="{BB962C8B-B14F-4D97-AF65-F5344CB8AC3E}">
        <p14:creationId xmlns:p14="http://schemas.microsoft.com/office/powerpoint/2010/main" val="19480926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en.wikipedia.org/wiki/Machine_learning" TargetMode="External"/><Relationship Id="rId2" Type="http://schemas.openxmlformats.org/officeDocument/2006/relationships/slide" Target="../slides/slide6.xml"/><Relationship Id="rId1" Type="http://schemas.openxmlformats.org/officeDocument/2006/relationships/notesMaster" Target="../notesMasters/notesMaster1.xml"/><Relationship Id="rId5" Type="http://schemas.openxmlformats.org/officeDocument/2006/relationships/hyperlink" Target="https://en.wikipedia.org/wiki/Action_selection" TargetMode="External"/><Relationship Id="rId4" Type="http://schemas.openxmlformats.org/officeDocument/2006/relationships/hyperlink" Target="https://en.wikipedia.org/wiki/Software_agent" TargetMode="Externa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Here are the content that we will talk about in our presentation. Firstly, we will introduce the background knowledge about our project, including what is reinforcement learning and what is deceptive reinforcement learning. Secondly, we will introduce our project, integrating multiple rewards in single Q-table. After that, we will discuss two solutions, the one is rewarding shaping, another is entropy method. Then, we will show the evaluation results by comparing with baseline and previews work. At last, there will be a brief conclusion.</a:t>
            </a:r>
          </a:p>
        </p:txBody>
      </p:sp>
      <p:sp>
        <p:nvSpPr>
          <p:cNvPr id="4" name="灯片编号占位符 3"/>
          <p:cNvSpPr>
            <a:spLocks noGrp="1"/>
          </p:cNvSpPr>
          <p:nvPr>
            <p:ph type="sldNum" sz="quarter" idx="5"/>
          </p:nvPr>
        </p:nvSpPr>
        <p:spPr/>
        <p:txBody>
          <a:bodyPr/>
          <a:lstStyle/>
          <a:p>
            <a:fld id="{21DAF432-9F1A-2940-B277-D9A69DF456C2}" type="slidenum">
              <a:rPr kumimoji="1" lang="zh-CN" altLang="en-US" smtClean="0"/>
              <a:t>2</a:t>
            </a:fld>
            <a:endParaRPr kumimoji="1" lang="zh-CN" altLang="en-US"/>
          </a:p>
        </p:txBody>
      </p:sp>
    </p:spTree>
    <p:extLst>
      <p:ext uri="{BB962C8B-B14F-4D97-AF65-F5344CB8AC3E}">
        <p14:creationId xmlns:p14="http://schemas.microsoft.com/office/powerpoint/2010/main" val="10778437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s-ES" altLang="zh-CN" dirty="0" err="1"/>
              <a:t>Yue</a:t>
            </a:r>
            <a:r>
              <a:rPr lang="es-ES" altLang="zh-CN" dirty="0"/>
              <a:t> Yang∗ , </a:t>
            </a:r>
            <a:r>
              <a:rPr lang="es-ES" altLang="zh-CN" dirty="0" err="1"/>
              <a:t>Zhengshang</a:t>
            </a:r>
            <a:r>
              <a:rPr lang="es-ES" altLang="zh-CN" dirty="0"/>
              <a:t> </a:t>
            </a:r>
            <a:r>
              <a:rPr lang="es-ES" altLang="zh-CN" dirty="0" err="1"/>
              <a:t>Liu</a:t>
            </a:r>
            <a:r>
              <a:rPr lang="es-ES" altLang="zh-CN" dirty="0"/>
              <a:t>∗ , Peta Masters , Tim Miller</a:t>
            </a:r>
            <a:endParaRPr kumimoji="1" lang="zh-CN" altLang="en-US" dirty="0"/>
          </a:p>
        </p:txBody>
      </p:sp>
      <p:sp>
        <p:nvSpPr>
          <p:cNvPr id="4" name="灯片编号占位符 3"/>
          <p:cNvSpPr>
            <a:spLocks noGrp="1"/>
          </p:cNvSpPr>
          <p:nvPr>
            <p:ph type="sldNum" sz="quarter" idx="5"/>
          </p:nvPr>
        </p:nvSpPr>
        <p:spPr/>
        <p:txBody>
          <a:bodyPr/>
          <a:lstStyle/>
          <a:p>
            <a:fld id="{21DAF432-9F1A-2940-B277-D9A69DF456C2}" type="slidenum">
              <a:rPr kumimoji="1" lang="zh-CN" altLang="en-US" smtClean="0"/>
              <a:t>11</a:t>
            </a:fld>
            <a:endParaRPr kumimoji="1" lang="zh-CN" altLang="en-US"/>
          </a:p>
        </p:txBody>
      </p:sp>
    </p:spTree>
    <p:extLst>
      <p:ext uri="{BB962C8B-B14F-4D97-AF65-F5344CB8AC3E}">
        <p14:creationId xmlns:p14="http://schemas.microsoft.com/office/powerpoint/2010/main" val="3584330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In 1982, Whaley proposed that deception is a kind of perception. The important points is that it is a other induced misperception with true representation.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a:solidFill>
                  <a:schemeClr val="tx1"/>
                </a:solidFill>
                <a:effectLst/>
                <a:latin typeface="+mn-lt"/>
                <a:ea typeface="+mn-ea"/>
                <a:cs typeface="+mn-cs"/>
              </a:rPr>
              <a:t>A deceiver intending and attempting to induce deception, contrives and projects a false picture of reality(Whaley, 1982). </a:t>
            </a:r>
          </a:p>
          <a:p>
            <a:endParaRPr kumimoji="1" lang="zh-CN" altLang="en-US" dirty="0"/>
          </a:p>
        </p:txBody>
      </p:sp>
      <p:sp>
        <p:nvSpPr>
          <p:cNvPr id="4" name="灯片编号占位符 3"/>
          <p:cNvSpPr>
            <a:spLocks noGrp="1"/>
          </p:cNvSpPr>
          <p:nvPr>
            <p:ph type="sldNum" sz="quarter" idx="5"/>
          </p:nvPr>
        </p:nvSpPr>
        <p:spPr/>
        <p:txBody>
          <a:bodyPr/>
          <a:lstStyle/>
          <a:p>
            <a:fld id="{21DAF432-9F1A-2940-B277-D9A69DF456C2}" type="slidenum">
              <a:rPr kumimoji="1" lang="zh-CN" altLang="en-US" smtClean="0"/>
              <a:t>3</a:t>
            </a:fld>
            <a:endParaRPr kumimoji="1" lang="zh-CN" altLang="en-US"/>
          </a:p>
        </p:txBody>
      </p:sp>
    </p:spTree>
    <p:extLst>
      <p:ext uri="{BB962C8B-B14F-4D97-AF65-F5344CB8AC3E}">
        <p14:creationId xmlns:p14="http://schemas.microsoft.com/office/powerpoint/2010/main" val="42425434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a:solidFill>
                  <a:schemeClr val="tx1"/>
                </a:solidFill>
                <a:effectLst/>
                <a:latin typeface="+mn-lt"/>
                <a:ea typeface="+mn-ea"/>
                <a:cs typeface="+mn-cs"/>
              </a:rPr>
              <a:t>Deception, can be a useful tool in national Defense, games, cybersecurity and etc. For example, there are several potential targets and our army is going to attack one of those. The enemy is able to observer our army by satellite and we want them to realize what is exactly the real goal of us until the last moment. How can we plan the path?</a:t>
            </a:r>
          </a:p>
          <a:p>
            <a:endParaRPr kumimoji="1" lang="zh-CN" altLang="en-US" dirty="0"/>
          </a:p>
        </p:txBody>
      </p:sp>
      <p:sp>
        <p:nvSpPr>
          <p:cNvPr id="4" name="灯片编号占位符 3"/>
          <p:cNvSpPr>
            <a:spLocks noGrp="1"/>
          </p:cNvSpPr>
          <p:nvPr>
            <p:ph type="sldNum" sz="quarter" idx="5"/>
          </p:nvPr>
        </p:nvSpPr>
        <p:spPr/>
        <p:txBody>
          <a:bodyPr/>
          <a:lstStyle/>
          <a:p>
            <a:fld id="{21DAF432-9F1A-2940-B277-D9A69DF456C2}" type="slidenum">
              <a:rPr kumimoji="1" lang="zh-CN" altLang="en-US" smtClean="0"/>
              <a:t>4</a:t>
            </a:fld>
            <a:endParaRPr kumimoji="1" lang="zh-CN" altLang="en-US"/>
          </a:p>
        </p:txBody>
      </p:sp>
    </p:spTree>
    <p:extLst>
      <p:ext uri="{BB962C8B-B14F-4D97-AF65-F5344CB8AC3E}">
        <p14:creationId xmlns:p14="http://schemas.microsoft.com/office/powerpoint/2010/main" val="4374132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There are two kinds of deception methods, we focus on dissimulation, which means we only hide part of real information to </a:t>
            </a:r>
            <a:r>
              <a:rPr kumimoji="1" lang="en-US" altLang="zh-CN" dirty="0" err="1"/>
              <a:t>decept</a:t>
            </a:r>
            <a:r>
              <a:rPr kumimoji="1" lang="en-US" altLang="zh-CN" dirty="0"/>
              <a:t> others, rather that showing the false result to them.</a:t>
            </a:r>
            <a:endParaRPr kumimoji="1" lang="zh-CN" altLang="en-US" dirty="0"/>
          </a:p>
        </p:txBody>
      </p:sp>
      <p:sp>
        <p:nvSpPr>
          <p:cNvPr id="4" name="灯片编号占位符 3"/>
          <p:cNvSpPr>
            <a:spLocks noGrp="1"/>
          </p:cNvSpPr>
          <p:nvPr>
            <p:ph type="sldNum" sz="quarter" idx="5"/>
          </p:nvPr>
        </p:nvSpPr>
        <p:spPr/>
        <p:txBody>
          <a:bodyPr/>
          <a:lstStyle/>
          <a:p>
            <a:fld id="{21DAF432-9F1A-2940-B277-D9A69DF456C2}" type="slidenum">
              <a:rPr kumimoji="1" lang="zh-CN" altLang="en-US" smtClean="0"/>
              <a:t>5</a:t>
            </a:fld>
            <a:endParaRPr kumimoji="1" lang="zh-CN" altLang="en-US"/>
          </a:p>
        </p:txBody>
      </p:sp>
    </p:spTree>
    <p:extLst>
      <p:ext uri="{BB962C8B-B14F-4D97-AF65-F5344CB8AC3E}">
        <p14:creationId xmlns:p14="http://schemas.microsoft.com/office/powerpoint/2010/main" val="4837395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s-ES" altLang="zh-CN" sz="1200" b="1" i="0" kern="1200" dirty="0" err="1">
                <a:solidFill>
                  <a:schemeClr val="tx1"/>
                </a:solidFill>
                <a:effectLst/>
                <a:latin typeface="+mn-lt"/>
                <a:ea typeface="+mn-ea"/>
                <a:cs typeface="+mn-cs"/>
              </a:rPr>
              <a:t>Reinforcement</a:t>
            </a:r>
            <a:r>
              <a:rPr lang="es-ES" altLang="zh-CN" sz="1200" b="1" i="0" kern="1200" dirty="0">
                <a:solidFill>
                  <a:schemeClr val="tx1"/>
                </a:solidFill>
                <a:effectLst/>
                <a:latin typeface="+mn-lt"/>
                <a:ea typeface="+mn-ea"/>
                <a:cs typeface="+mn-cs"/>
              </a:rPr>
              <a:t> </a:t>
            </a:r>
            <a:r>
              <a:rPr lang="es-ES" altLang="zh-CN" sz="1200" b="1" i="0" kern="1200" dirty="0" err="1">
                <a:solidFill>
                  <a:schemeClr val="tx1"/>
                </a:solidFill>
                <a:effectLst/>
                <a:latin typeface="+mn-lt"/>
                <a:ea typeface="+mn-ea"/>
                <a:cs typeface="+mn-cs"/>
              </a:rPr>
              <a:t>learning</a:t>
            </a:r>
            <a:r>
              <a:rPr lang="es-ES" altLang="zh-CN" sz="1200" b="0" i="0" kern="1200" dirty="0">
                <a:solidFill>
                  <a:schemeClr val="tx1"/>
                </a:solidFill>
                <a:effectLst/>
                <a:latin typeface="+mn-lt"/>
                <a:ea typeface="+mn-ea"/>
                <a:cs typeface="+mn-cs"/>
              </a:rPr>
              <a:t> (</a:t>
            </a:r>
            <a:r>
              <a:rPr lang="es-ES" altLang="zh-CN" sz="1200" b="1" i="0" kern="1200" dirty="0">
                <a:solidFill>
                  <a:schemeClr val="tx1"/>
                </a:solidFill>
                <a:effectLst/>
                <a:latin typeface="+mn-lt"/>
                <a:ea typeface="+mn-ea"/>
                <a:cs typeface="+mn-cs"/>
              </a:rPr>
              <a:t>RL</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is</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an</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area</a:t>
            </a:r>
            <a:r>
              <a:rPr lang="es-ES" altLang="zh-CN" sz="1200" b="0" i="0" kern="1200" dirty="0">
                <a:solidFill>
                  <a:schemeClr val="tx1"/>
                </a:solidFill>
                <a:effectLst/>
                <a:latin typeface="+mn-lt"/>
                <a:ea typeface="+mn-ea"/>
                <a:cs typeface="+mn-cs"/>
              </a:rPr>
              <a:t> of </a:t>
            </a:r>
            <a:r>
              <a:rPr lang="es-ES" altLang="zh-CN" sz="1200" b="0" i="0" u="none" strike="noStrike" kern="1200" dirty="0">
                <a:solidFill>
                  <a:schemeClr val="tx1"/>
                </a:solidFill>
                <a:effectLst/>
                <a:latin typeface="+mn-lt"/>
                <a:ea typeface="+mn-ea"/>
                <a:cs typeface="+mn-cs"/>
                <a:hlinkClick r:id="rId3" tooltip="Machine learning"/>
              </a:rPr>
              <a:t>machine learning</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concerned</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with</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how</a:t>
            </a:r>
            <a:r>
              <a:rPr lang="es-ES" altLang="zh-CN" sz="1200" b="0" i="0" kern="1200" dirty="0">
                <a:solidFill>
                  <a:schemeClr val="tx1"/>
                </a:solidFill>
                <a:effectLst/>
                <a:latin typeface="+mn-lt"/>
                <a:ea typeface="+mn-ea"/>
                <a:cs typeface="+mn-cs"/>
              </a:rPr>
              <a:t> </a:t>
            </a:r>
            <a:r>
              <a:rPr lang="es-ES" altLang="zh-CN" sz="1200" b="0" i="0" u="none" strike="noStrike" kern="1200" dirty="0">
                <a:solidFill>
                  <a:schemeClr val="tx1"/>
                </a:solidFill>
                <a:effectLst/>
                <a:latin typeface="+mn-lt"/>
                <a:ea typeface="+mn-ea"/>
                <a:cs typeface="+mn-cs"/>
                <a:hlinkClick r:id="rId4" tooltip="Software agent"/>
              </a:rPr>
              <a:t>software agents</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ought</a:t>
            </a:r>
            <a:r>
              <a:rPr lang="es-ES" altLang="zh-CN" sz="1200" b="0" i="0" kern="1200" dirty="0">
                <a:solidFill>
                  <a:schemeClr val="tx1"/>
                </a:solidFill>
                <a:effectLst/>
                <a:latin typeface="+mn-lt"/>
                <a:ea typeface="+mn-ea"/>
                <a:cs typeface="+mn-cs"/>
              </a:rPr>
              <a:t> to </a:t>
            </a:r>
            <a:r>
              <a:rPr lang="es-ES" altLang="zh-CN" sz="1200" b="0" i="0" kern="1200" dirty="0" err="1">
                <a:solidFill>
                  <a:schemeClr val="tx1"/>
                </a:solidFill>
                <a:effectLst/>
                <a:latin typeface="+mn-lt"/>
                <a:ea typeface="+mn-ea"/>
                <a:cs typeface="+mn-cs"/>
              </a:rPr>
              <a:t>take</a:t>
            </a:r>
            <a:r>
              <a:rPr lang="es-ES" altLang="zh-CN" sz="1200" b="0" i="0" kern="1200" dirty="0">
                <a:solidFill>
                  <a:schemeClr val="tx1"/>
                </a:solidFill>
                <a:effectLst/>
                <a:latin typeface="+mn-lt"/>
                <a:ea typeface="+mn-ea"/>
                <a:cs typeface="+mn-cs"/>
              </a:rPr>
              <a:t> </a:t>
            </a:r>
            <a:r>
              <a:rPr lang="es-ES" altLang="zh-CN" sz="1200" b="0" i="0" u="none" strike="noStrike" kern="1200" dirty="0">
                <a:solidFill>
                  <a:schemeClr val="tx1"/>
                </a:solidFill>
                <a:effectLst/>
                <a:latin typeface="+mn-lt"/>
                <a:ea typeface="+mn-ea"/>
                <a:cs typeface="+mn-cs"/>
                <a:hlinkClick r:id="rId5" tooltip="Action selection"/>
              </a:rPr>
              <a:t>actions</a:t>
            </a:r>
            <a:r>
              <a:rPr lang="es-ES" altLang="zh-CN" sz="1200" b="0" i="0" kern="1200" dirty="0">
                <a:solidFill>
                  <a:schemeClr val="tx1"/>
                </a:solidFill>
                <a:effectLst/>
                <a:latin typeface="+mn-lt"/>
                <a:ea typeface="+mn-ea"/>
                <a:cs typeface="+mn-cs"/>
              </a:rPr>
              <a:t> in </a:t>
            </a:r>
            <a:r>
              <a:rPr lang="es-ES" altLang="zh-CN" sz="1200" b="0" i="0" kern="1200" dirty="0" err="1">
                <a:solidFill>
                  <a:schemeClr val="tx1"/>
                </a:solidFill>
                <a:effectLst/>
                <a:latin typeface="+mn-lt"/>
                <a:ea typeface="+mn-ea"/>
                <a:cs typeface="+mn-cs"/>
              </a:rPr>
              <a:t>an</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environment</a:t>
            </a:r>
            <a:r>
              <a:rPr lang="es-ES" altLang="zh-CN" sz="1200" b="0" i="0" kern="1200" dirty="0">
                <a:solidFill>
                  <a:schemeClr val="tx1"/>
                </a:solidFill>
                <a:effectLst/>
                <a:latin typeface="+mn-lt"/>
                <a:ea typeface="+mn-ea"/>
                <a:cs typeface="+mn-cs"/>
              </a:rPr>
              <a:t> in </a:t>
            </a:r>
            <a:r>
              <a:rPr lang="es-ES" altLang="zh-CN" sz="1200" b="0" i="0" kern="1200" dirty="0" err="1">
                <a:solidFill>
                  <a:schemeClr val="tx1"/>
                </a:solidFill>
                <a:effectLst/>
                <a:latin typeface="+mn-lt"/>
                <a:ea typeface="+mn-ea"/>
                <a:cs typeface="+mn-cs"/>
              </a:rPr>
              <a:t>order</a:t>
            </a:r>
            <a:r>
              <a:rPr lang="es-ES" altLang="zh-CN" sz="1200" b="0" i="0" kern="1200" dirty="0">
                <a:solidFill>
                  <a:schemeClr val="tx1"/>
                </a:solidFill>
                <a:effectLst/>
                <a:latin typeface="+mn-lt"/>
                <a:ea typeface="+mn-ea"/>
                <a:cs typeface="+mn-cs"/>
              </a:rPr>
              <a:t> to </a:t>
            </a:r>
            <a:r>
              <a:rPr lang="es-ES" altLang="zh-CN" sz="1200" b="0" i="0" kern="1200" dirty="0" err="1">
                <a:solidFill>
                  <a:schemeClr val="tx1"/>
                </a:solidFill>
                <a:effectLst/>
                <a:latin typeface="+mn-lt"/>
                <a:ea typeface="+mn-ea"/>
                <a:cs typeface="+mn-cs"/>
              </a:rPr>
              <a:t>maximize</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the</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notion</a:t>
            </a:r>
            <a:r>
              <a:rPr lang="es-ES" altLang="zh-CN" sz="1200" b="0" i="0" kern="1200" dirty="0">
                <a:solidFill>
                  <a:schemeClr val="tx1"/>
                </a:solidFill>
                <a:effectLst/>
                <a:latin typeface="+mn-lt"/>
                <a:ea typeface="+mn-ea"/>
                <a:cs typeface="+mn-cs"/>
              </a:rPr>
              <a:t> of </a:t>
            </a:r>
            <a:r>
              <a:rPr lang="es-ES" altLang="zh-CN" sz="1200" b="0" i="0" kern="1200" dirty="0" err="1">
                <a:solidFill>
                  <a:schemeClr val="tx1"/>
                </a:solidFill>
                <a:effectLst/>
                <a:latin typeface="+mn-lt"/>
                <a:ea typeface="+mn-ea"/>
                <a:cs typeface="+mn-cs"/>
              </a:rPr>
              <a:t>cumulative</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reward</a:t>
            </a:r>
            <a:r>
              <a:rPr lang="es-ES" altLang="zh-CN" sz="1200" b="0" i="0" kern="1200" dirty="0">
                <a:solidFill>
                  <a:schemeClr val="tx1"/>
                </a:solidFill>
                <a:effectLst/>
                <a:latin typeface="+mn-lt"/>
                <a:ea typeface="+mn-ea"/>
                <a:cs typeface="+mn-cs"/>
              </a:rPr>
              <a:t>.</a:t>
            </a:r>
            <a:endParaRPr lang="en-US" altLang="zh-CN" sz="1200" kern="1200" dirty="0">
              <a:solidFill>
                <a:schemeClr val="tx1"/>
              </a:solidFill>
              <a:effectLst/>
              <a:latin typeface="+mn-lt"/>
              <a:ea typeface="+mn-ea"/>
              <a:cs typeface="+mn-cs"/>
            </a:endParaRPr>
          </a:p>
          <a:p>
            <a:endParaRPr kumimoji="1" lang="en-US" altLang="zh-CN" sz="1200" kern="1200" dirty="0">
              <a:solidFill>
                <a:schemeClr val="tx1"/>
              </a:solidFill>
              <a:effectLst/>
              <a:latin typeface="+mn-lt"/>
              <a:ea typeface="+mn-ea"/>
              <a:cs typeface="+mn-cs"/>
            </a:endParaRPr>
          </a:p>
          <a:p>
            <a:r>
              <a:rPr lang="es-ES" altLang="zh-CN" sz="1200" b="0" i="0" kern="1200" dirty="0" err="1">
                <a:solidFill>
                  <a:schemeClr val="tx1"/>
                </a:solidFill>
                <a:effectLst/>
                <a:latin typeface="+mn-lt"/>
                <a:ea typeface="+mn-ea"/>
                <a:cs typeface="+mn-cs"/>
              </a:rPr>
              <a:t>The</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typical</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framing</a:t>
            </a:r>
            <a:r>
              <a:rPr lang="es-ES" altLang="zh-CN" sz="1200" b="0" i="0" kern="1200" dirty="0">
                <a:solidFill>
                  <a:schemeClr val="tx1"/>
                </a:solidFill>
                <a:effectLst/>
                <a:latin typeface="+mn-lt"/>
                <a:ea typeface="+mn-ea"/>
                <a:cs typeface="+mn-cs"/>
              </a:rPr>
              <a:t> of a </a:t>
            </a:r>
            <a:r>
              <a:rPr lang="es-ES" altLang="zh-CN" sz="1200" b="0" i="0" kern="1200" dirty="0" err="1">
                <a:solidFill>
                  <a:schemeClr val="tx1"/>
                </a:solidFill>
                <a:effectLst/>
                <a:latin typeface="+mn-lt"/>
                <a:ea typeface="+mn-ea"/>
                <a:cs typeface="+mn-cs"/>
              </a:rPr>
              <a:t>Reinforcement</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Learning</a:t>
            </a:r>
            <a:r>
              <a:rPr lang="es-ES" altLang="zh-CN" sz="1200" b="0" i="0" kern="1200" dirty="0">
                <a:solidFill>
                  <a:schemeClr val="tx1"/>
                </a:solidFill>
                <a:effectLst/>
                <a:latin typeface="+mn-lt"/>
                <a:ea typeface="+mn-ea"/>
                <a:cs typeface="+mn-cs"/>
              </a:rPr>
              <a:t> (RL) </a:t>
            </a:r>
            <a:r>
              <a:rPr lang="es-ES" altLang="zh-CN" sz="1200" b="0" i="0" kern="1200" dirty="0" err="1">
                <a:solidFill>
                  <a:schemeClr val="tx1"/>
                </a:solidFill>
                <a:effectLst/>
                <a:latin typeface="+mn-lt"/>
                <a:ea typeface="+mn-ea"/>
                <a:cs typeface="+mn-cs"/>
              </a:rPr>
              <a:t>scenario</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an</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agent</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takes</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actions</a:t>
            </a:r>
            <a:r>
              <a:rPr lang="es-ES" altLang="zh-CN" sz="1200" b="0" i="0" kern="1200" dirty="0">
                <a:solidFill>
                  <a:schemeClr val="tx1"/>
                </a:solidFill>
                <a:effectLst/>
                <a:latin typeface="+mn-lt"/>
                <a:ea typeface="+mn-ea"/>
                <a:cs typeface="+mn-cs"/>
              </a:rPr>
              <a:t> in </a:t>
            </a:r>
            <a:r>
              <a:rPr lang="es-ES" altLang="zh-CN" sz="1200" b="0" i="0" kern="1200" dirty="0" err="1">
                <a:solidFill>
                  <a:schemeClr val="tx1"/>
                </a:solidFill>
                <a:effectLst/>
                <a:latin typeface="+mn-lt"/>
                <a:ea typeface="+mn-ea"/>
                <a:cs typeface="+mn-cs"/>
              </a:rPr>
              <a:t>an</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environment</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which</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is</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interpreted</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into</a:t>
            </a:r>
            <a:r>
              <a:rPr lang="es-ES" altLang="zh-CN" sz="1200" b="0" i="0" kern="1200" dirty="0">
                <a:solidFill>
                  <a:schemeClr val="tx1"/>
                </a:solidFill>
                <a:effectLst/>
                <a:latin typeface="+mn-lt"/>
                <a:ea typeface="+mn-ea"/>
                <a:cs typeface="+mn-cs"/>
              </a:rPr>
              <a:t> a </a:t>
            </a:r>
            <a:r>
              <a:rPr lang="es-ES" altLang="zh-CN" sz="1200" b="0" i="0" kern="1200" dirty="0" err="1">
                <a:solidFill>
                  <a:schemeClr val="tx1"/>
                </a:solidFill>
                <a:effectLst/>
                <a:latin typeface="+mn-lt"/>
                <a:ea typeface="+mn-ea"/>
                <a:cs typeface="+mn-cs"/>
              </a:rPr>
              <a:t>reward</a:t>
            </a:r>
            <a:r>
              <a:rPr lang="es-ES" altLang="zh-CN" sz="1200" b="0" i="0" kern="1200" dirty="0">
                <a:solidFill>
                  <a:schemeClr val="tx1"/>
                </a:solidFill>
                <a:effectLst/>
                <a:latin typeface="+mn-lt"/>
                <a:ea typeface="+mn-ea"/>
                <a:cs typeface="+mn-cs"/>
              </a:rPr>
              <a:t> and a </a:t>
            </a:r>
            <a:r>
              <a:rPr lang="es-ES" altLang="zh-CN" sz="1200" b="0" i="0" kern="1200" dirty="0" err="1">
                <a:solidFill>
                  <a:schemeClr val="tx1"/>
                </a:solidFill>
                <a:effectLst/>
                <a:latin typeface="+mn-lt"/>
                <a:ea typeface="+mn-ea"/>
                <a:cs typeface="+mn-cs"/>
              </a:rPr>
              <a:t>representation</a:t>
            </a:r>
            <a:r>
              <a:rPr lang="es-ES" altLang="zh-CN" sz="1200" b="0" i="0" kern="1200" dirty="0">
                <a:solidFill>
                  <a:schemeClr val="tx1"/>
                </a:solidFill>
                <a:effectLst/>
                <a:latin typeface="+mn-lt"/>
                <a:ea typeface="+mn-ea"/>
                <a:cs typeface="+mn-cs"/>
              </a:rPr>
              <a:t> of </a:t>
            </a:r>
            <a:r>
              <a:rPr lang="es-ES" altLang="zh-CN" sz="1200" b="0" i="0" kern="1200" dirty="0" err="1">
                <a:solidFill>
                  <a:schemeClr val="tx1"/>
                </a:solidFill>
                <a:effectLst/>
                <a:latin typeface="+mn-lt"/>
                <a:ea typeface="+mn-ea"/>
                <a:cs typeface="+mn-cs"/>
              </a:rPr>
              <a:t>the</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state</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which</a:t>
            </a:r>
            <a:r>
              <a:rPr lang="es-ES" altLang="zh-CN" sz="1200" b="0" i="0" kern="1200" dirty="0">
                <a:solidFill>
                  <a:schemeClr val="tx1"/>
                </a:solidFill>
                <a:effectLst/>
                <a:latin typeface="+mn-lt"/>
                <a:ea typeface="+mn-ea"/>
                <a:cs typeface="+mn-cs"/>
              </a:rPr>
              <a:t> are </a:t>
            </a:r>
            <a:r>
              <a:rPr lang="es-ES" altLang="zh-CN" sz="1200" b="0" i="0" kern="1200" dirty="0" err="1">
                <a:solidFill>
                  <a:schemeClr val="tx1"/>
                </a:solidFill>
                <a:effectLst/>
                <a:latin typeface="+mn-lt"/>
                <a:ea typeface="+mn-ea"/>
                <a:cs typeface="+mn-cs"/>
              </a:rPr>
              <a:t>feed</a:t>
            </a:r>
            <a:r>
              <a:rPr lang="es-ES" altLang="zh-CN" sz="1200" b="0" i="0" kern="1200" dirty="0">
                <a:solidFill>
                  <a:schemeClr val="tx1"/>
                </a:solidFill>
                <a:effectLst/>
                <a:latin typeface="+mn-lt"/>
                <a:ea typeface="+mn-ea"/>
                <a:cs typeface="+mn-cs"/>
              </a:rPr>
              <a:t> back </a:t>
            </a:r>
            <a:r>
              <a:rPr lang="es-ES" altLang="zh-CN" sz="1200" b="0" i="0" kern="1200" dirty="0" err="1">
                <a:solidFill>
                  <a:schemeClr val="tx1"/>
                </a:solidFill>
                <a:effectLst/>
                <a:latin typeface="+mn-lt"/>
                <a:ea typeface="+mn-ea"/>
                <a:cs typeface="+mn-cs"/>
              </a:rPr>
              <a:t>into</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the</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agent</a:t>
            </a:r>
            <a:r>
              <a:rPr lang="es-ES" altLang="zh-CN" sz="1200" b="0" i="0" kern="1200" dirty="0">
                <a:solidFill>
                  <a:schemeClr val="tx1"/>
                </a:solidFill>
                <a:effectLst/>
                <a:latin typeface="+mn-lt"/>
                <a:ea typeface="+mn-ea"/>
                <a:cs typeface="+mn-cs"/>
              </a:rPr>
              <a:t>.</a:t>
            </a:r>
          </a:p>
          <a:p>
            <a:endParaRPr kumimoji="1" lang="es-ES" altLang="zh-CN" sz="1200" b="0" i="0" kern="1200" dirty="0">
              <a:solidFill>
                <a:schemeClr val="tx1"/>
              </a:solidFill>
              <a:effectLst/>
              <a:latin typeface="+mn-lt"/>
              <a:ea typeface="+mn-ea"/>
              <a:cs typeface="+mn-cs"/>
            </a:endParaRPr>
          </a:p>
          <a:p>
            <a:r>
              <a:rPr lang="es-ES" altLang="zh-CN" dirty="0" err="1"/>
              <a:t>An</a:t>
            </a:r>
            <a:r>
              <a:rPr lang="es-ES" altLang="zh-CN" dirty="0"/>
              <a:t> </a:t>
            </a:r>
            <a:r>
              <a:rPr lang="es-ES" altLang="zh-CN" dirty="0" err="1"/>
              <a:t>important</a:t>
            </a:r>
            <a:r>
              <a:rPr lang="es-ES" altLang="zh-CN" dirty="0"/>
              <a:t> </a:t>
            </a:r>
            <a:r>
              <a:rPr lang="es-ES" altLang="zh-CN" dirty="0" err="1"/>
              <a:t>part</a:t>
            </a:r>
            <a:r>
              <a:rPr lang="es-ES" altLang="zh-CN" dirty="0"/>
              <a:t> of </a:t>
            </a:r>
            <a:r>
              <a:rPr lang="es-ES" altLang="zh-CN" dirty="0" err="1"/>
              <a:t>the</a:t>
            </a:r>
            <a:r>
              <a:rPr lang="es-ES" altLang="zh-CN" dirty="0"/>
              <a:t> </a:t>
            </a:r>
            <a:r>
              <a:rPr lang="es-ES" altLang="zh-CN" dirty="0" err="1"/>
              <a:t>reinforcement</a:t>
            </a:r>
            <a:r>
              <a:rPr lang="es-ES" altLang="zh-CN" dirty="0"/>
              <a:t> </a:t>
            </a:r>
            <a:r>
              <a:rPr lang="es-ES" altLang="zh-CN" dirty="0" err="1"/>
              <a:t>learning</a:t>
            </a:r>
            <a:r>
              <a:rPr lang="es-ES" altLang="zh-CN" dirty="0"/>
              <a:t> </a:t>
            </a:r>
            <a:r>
              <a:rPr lang="es-ES" altLang="zh-CN" dirty="0" err="1"/>
              <a:t>framework</a:t>
            </a:r>
            <a:r>
              <a:rPr lang="es-ES" altLang="zh-CN" dirty="0"/>
              <a:t> </a:t>
            </a:r>
            <a:r>
              <a:rPr lang="es-ES" altLang="zh-CN" dirty="0" err="1"/>
              <a:t>is</a:t>
            </a:r>
            <a:r>
              <a:rPr lang="es-ES" altLang="zh-CN" dirty="0"/>
              <a:t> </a:t>
            </a:r>
            <a:r>
              <a:rPr lang="es-ES" altLang="zh-CN" dirty="0" err="1"/>
              <a:t>the</a:t>
            </a:r>
            <a:r>
              <a:rPr lang="es-ES" altLang="zh-CN" dirty="0"/>
              <a:t> </a:t>
            </a:r>
            <a:r>
              <a:rPr lang="es-ES" altLang="zh-CN" dirty="0" err="1"/>
              <a:t>reward</a:t>
            </a:r>
            <a:r>
              <a:rPr lang="es-ES" altLang="zh-CN" dirty="0"/>
              <a:t> </a:t>
            </a:r>
            <a:r>
              <a:rPr lang="es-ES" altLang="zh-CN" dirty="0" err="1"/>
              <a:t>function</a:t>
            </a:r>
            <a:r>
              <a:rPr lang="es-ES" altLang="zh-CN" dirty="0"/>
              <a:t>, </a:t>
            </a:r>
            <a:r>
              <a:rPr lang="es-ES" altLang="zh-CN" dirty="0" err="1"/>
              <a:t>which</a:t>
            </a:r>
            <a:r>
              <a:rPr lang="es-ES" altLang="zh-CN" dirty="0"/>
              <a:t> determines </a:t>
            </a:r>
            <a:r>
              <a:rPr lang="es-ES" altLang="zh-CN" dirty="0" err="1"/>
              <a:t>when</a:t>
            </a:r>
            <a:r>
              <a:rPr lang="es-ES" altLang="zh-CN" dirty="0"/>
              <a:t> and </a:t>
            </a:r>
            <a:r>
              <a:rPr lang="es-ES" altLang="zh-CN" dirty="0" err="1"/>
              <a:t>how</a:t>
            </a:r>
            <a:r>
              <a:rPr lang="es-ES" altLang="zh-CN" dirty="0"/>
              <a:t> </a:t>
            </a:r>
            <a:r>
              <a:rPr lang="es-ES" altLang="zh-CN" dirty="0" err="1"/>
              <a:t>much</a:t>
            </a:r>
            <a:r>
              <a:rPr lang="es-ES" altLang="zh-CN" dirty="0"/>
              <a:t> </a:t>
            </a:r>
            <a:r>
              <a:rPr lang="es-ES" altLang="zh-CN" dirty="0" err="1"/>
              <a:t>reward</a:t>
            </a:r>
            <a:r>
              <a:rPr lang="es-ES" altLang="zh-CN" dirty="0"/>
              <a:t> (</a:t>
            </a:r>
            <a:r>
              <a:rPr lang="es-ES" altLang="zh-CN" dirty="0" err="1"/>
              <a:t>negative</a:t>
            </a:r>
            <a:r>
              <a:rPr lang="es-ES" altLang="zh-CN" dirty="0"/>
              <a:t> </a:t>
            </a:r>
            <a:r>
              <a:rPr lang="es-ES" altLang="zh-CN" dirty="0" err="1"/>
              <a:t>or</a:t>
            </a:r>
            <a:r>
              <a:rPr lang="es-ES" altLang="zh-CN" dirty="0"/>
              <a:t> positive) </a:t>
            </a:r>
            <a:r>
              <a:rPr lang="es-ES" altLang="zh-CN" dirty="0" err="1"/>
              <a:t>is</a:t>
            </a:r>
            <a:r>
              <a:rPr lang="es-ES" altLang="zh-CN" dirty="0"/>
              <a:t> </a:t>
            </a:r>
            <a:r>
              <a:rPr lang="es-ES" altLang="zh-CN" dirty="0" err="1"/>
              <a:t>given</a:t>
            </a:r>
            <a:r>
              <a:rPr lang="es-ES" altLang="zh-CN" dirty="0"/>
              <a:t> </a:t>
            </a:r>
            <a:r>
              <a:rPr lang="es-ES" altLang="zh-CN" dirty="0" err="1"/>
              <a:t>for</a:t>
            </a:r>
            <a:r>
              <a:rPr lang="es-ES" altLang="zh-CN" dirty="0"/>
              <a:t> </a:t>
            </a:r>
            <a:r>
              <a:rPr lang="es-ES" altLang="zh-CN" dirty="0" err="1"/>
              <a:t>each</a:t>
            </a:r>
            <a:r>
              <a:rPr lang="es-ES" altLang="zh-CN" dirty="0"/>
              <a:t> </a:t>
            </a:r>
            <a:r>
              <a:rPr lang="es-ES" altLang="zh-CN" dirty="0" err="1"/>
              <a:t>possible</a:t>
            </a:r>
            <a:r>
              <a:rPr lang="es-ES" altLang="zh-CN" dirty="0"/>
              <a:t> </a:t>
            </a:r>
            <a:r>
              <a:rPr lang="es-ES" altLang="zh-CN" dirty="0" err="1"/>
              <a:t>behaviour</a:t>
            </a:r>
            <a:r>
              <a:rPr lang="es-ES" altLang="zh-CN" dirty="0"/>
              <a:t> in a </a:t>
            </a:r>
            <a:r>
              <a:rPr lang="es-ES" altLang="zh-CN" dirty="0" err="1"/>
              <a:t>system</a:t>
            </a:r>
            <a:r>
              <a:rPr lang="es-ES" altLang="zh-CN" dirty="0"/>
              <a:t>.</a:t>
            </a:r>
            <a:endParaRPr kumimoji="1" lang="zh-CN" altLang="en-US" dirty="0"/>
          </a:p>
        </p:txBody>
      </p:sp>
      <p:sp>
        <p:nvSpPr>
          <p:cNvPr id="4" name="灯片编号占位符 3"/>
          <p:cNvSpPr>
            <a:spLocks noGrp="1"/>
          </p:cNvSpPr>
          <p:nvPr>
            <p:ph type="sldNum" sz="quarter" idx="5"/>
          </p:nvPr>
        </p:nvSpPr>
        <p:spPr/>
        <p:txBody>
          <a:bodyPr/>
          <a:lstStyle/>
          <a:p>
            <a:fld id="{21DAF432-9F1A-2940-B277-D9A69DF456C2}" type="slidenum">
              <a:rPr kumimoji="1" lang="zh-CN" altLang="en-US" smtClean="0"/>
              <a:t>6</a:t>
            </a:fld>
            <a:endParaRPr kumimoji="1" lang="zh-CN" altLang="en-US"/>
          </a:p>
        </p:txBody>
      </p:sp>
    </p:spTree>
    <p:extLst>
      <p:ext uri="{BB962C8B-B14F-4D97-AF65-F5344CB8AC3E}">
        <p14:creationId xmlns:p14="http://schemas.microsoft.com/office/powerpoint/2010/main" val="18137188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s-ES" altLang="zh-CN" sz="1200" b="0" i="0" kern="1200" dirty="0">
                <a:solidFill>
                  <a:schemeClr val="tx1"/>
                </a:solidFill>
                <a:effectLst/>
                <a:latin typeface="+mn-lt"/>
                <a:ea typeface="+mn-ea"/>
                <a:cs typeface="+mn-cs"/>
              </a:rPr>
              <a:t>Q-</a:t>
            </a:r>
            <a:r>
              <a:rPr lang="es-ES" altLang="zh-CN" sz="1200" b="0" i="0" kern="1200" dirty="0" err="1">
                <a:solidFill>
                  <a:schemeClr val="tx1"/>
                </a:solidFill>
                <a:effectLst/>
                <a:latin typeface="+mn-lt"/>
                <a:ea typeface="+mn-ea"/>
                <a:cs typeface="+mn-cs"/>
              </a:rPr>
              <a:t>Table</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is</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just</a:t>
            </a:r>
            <a:r>
              <a:rPr lang="es-ES" altLang="zh-CN" sz="1200" b="0" i="0" kern="1200" dirty="0">
                <a:solidFill>
                  <a:schemeClr val="tx1"/>
                </a:solidFill>
                <a:effectLst/>
                <a:latin typeface="+mn-lt"/>
                <a:ea typeface="+mn-ea"/>
                <a:cs typeface="+mn-cs"/>
              </a:rPr>
              <a:t> a </a:t>
            </a:r>
            <a:r>
              <a:rPr lang="es-ES" altLang="zh-CN" sz="1200" b="0" i="0" kern="1200" dirty="0" err="1">
                <a:solidFill>
                  <a:schemeClr val="tx1"/>
                </a:solidFill>
                <a:effectLst/>
                <a:latin typeface="+mn-lt"/>
                <a:ea typeface="+mn-ea"/>
                <a:cs typeface="+mn-cs"/>
              </a:rPr>
              <a:t>fancy</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name</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for</a:t>
            </a:r>
            <a:r>
              <a:rPr lang="es-ES" altLang="zh-CN" sz="1200" b="0" i="0" kern="1200" dirty="0">
                <a:solidFill>
                  <a:schemeClr val="tx1"/>
                </a:solidFill>
                <a:effectLst/>
                <a:latin typeface="+mn-lt"/>
                <a:ea typeface="+mn-ea"/>
                <a:cs typeface="+mn-cs"/>
              </a:rPr>
              <a:t> a simple </a:t>
            </a:r>
            <a:r>
              <a:rPr lang="es-ES" altLang="zh-CN" sz="1200" b="0" i="0" kern="1200" dirty="0" err="1">
                <a:solidFill>
                  <a:schemeClr val="tx1"/>
                </a:solidFill>
                <a:effectLst/>
                <a:latin typeface="+mn-lt"/>
                <a:ea typeface="+mn-ea"/>
                <a:cs typeface="+mn-cs"/>
              </a:rPr>
              <a:t>lookup</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table</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where</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we</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calculate</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the</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maximum</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expected</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future</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rewards</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for</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action</a:t>
            </a:r>
            <a:r>
              <a:rPr lang="es-ES" altLang="zh-CN" sz="1200" b="0" i="0" kern="1200" dirty="0">
                <a:solidFill>
                  <a:schemeClr val="tx1"/>
                </a:solidFill>
                <a:effectLst/>
                <a:latin typeface="+mn-lt"/>
                <a:ea typeface="+mn-ea"/>
                <a:cs typeface="+mn-cs"/>
              </a:rPr>
              <a:t> at </a:t>
            </a:r>
            <a:r>
              <a:rPr lang="es-ES" altLang="zh-CN" sz="1200" b="0" i="0" kern="1200" dirty="0" err="1">
                <a:solidFill>
                  <a:schemeClr val="tx1"/>
                </a:solidFill>
                <a:effectLst/>
                <a:latin typeface="+mn-lt"/>
                <a:ea typeface="+mn-ea"/>
                <a:cs typeface="+mn-cs"/>
              </a:rPr>
              <a:t>each</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state</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Basically</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this</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table</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will</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guide</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us</a:t>
            </a:r>
            <a:r>
              <a:rPr lang="es-ES" altLang="zh-CN" sz="1200" b="0" i="0" kern="1200" dirty="0">
                <a:solidFill>
                  <a:schemeClr val="tx1"/>
                </a:solidFill>
                <a:effectLst/>
                <a:latin typeface="+mn-lt"/>
                <a:ea typeface="+mn-ea"/>
                <a:cs typeface="+mn-cs"/>
              </a:rPr>
              <a:t> to </a:t>
            </a:r>
            <a:r>
              <a:rPr lang="es-ES" altLang="zh-CN" sz="1200" b="0" i="0" kern="1200" dirty="0" err="1">
                <a:solidFill>
                  <a:schemeClr val="tx1"/>
                </a:solidFill>
                <a:effectLst/>
                <a:latin typeface="+mn-lt"/>
                <a:ea typeface="+mn-ea"/>
                <a:cs typeface="+mn-cs"/>
              </a:rPr>
              <a:t>the</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best</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action</a:t>
            </a:r>
            <a:r>
              <a:rPr lang="es-ES" altLang="zh-CN" sz="1200" b="0" i="0" kern="1200" dirty="0">
                <a:solidFill>
                  <a:schemeClr val="tx1"/>
                </a:solidFill>
                <a:effectLst/>
                <a:latin typeface="+mn-lt"/>
                <a:ea typeface="+mn-ea"/>
                <a:cs typeface="+mn-cs"/>
              </a:rPr>
              <a:t> at </a:t>
            </a:r>
            <a:r>
              <a:rPr lang="es-ES" altLang="zh-CN" sz="1200" b="0" i="0" kern="1200" dirty="0" err="1">
                <a:solidFill>
                  <a:schemeClr val="tx1"/>
                </a:solidFill>
                <a:effectLst/>
                <a:latin typeface="+mn-lt"/>
                <a:ea typeface="+mn-ea"/>
                <a:cs typeface="+mn-cs"/>
              </a:rPr>
              <a:t>each</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state</a:t>
            </a:r>
            <a:r>
              <a:rPr lang="es-ES" altLang="zh-CN" sz="1200" b="0" i="0" kern="1200" dirty="0">
                <a:solidFill>
                  <a:schemeClr val="tx1"/>
                </a:solidFill>
                <a:effectLst/>
                <a:latin typeface="+mn-lt"/>
                <a:ea typeface="+mn-ea"/>
                <a:cs typeface="+mn-cs"/>
              </a:rPr>
              <a:t>.</a:t>
            </a:r>
            <a:endParaRPr kumimoji="1" lang="zh-CN" altLang="en-US" dirty="0"/>
          </a:p>
        </p:txBody>
      </p:sp>
      <p:sp>
        <p:nvSpPr>
          <p:cNvPr id="4" name="灯片编号占位符 3"/>
          <p:cNvSpPr>
            <a:spLocks noGrp="1"/>
          </p:cNvSpPr>
          <p:nvPr>
            <p:ph type="sldNum" sz="quarter" idx="5"/>
          </p:nvPr>
        </p:nvSpPr>
        <p:spPr/>
        <p:txBody>
          <a:bodyPr/>
          <a:lstStyle/>
          <a:p>
            <a:fld id="{21DAF432-9F1A-2940-B277-D9A69DF456C2}" type="slidenum">
              <a:rPr kumimoji="1" lang="zh-CN" altLang="en-US" smtClean="0"/>
              <a:t>7</a:t>
            </a:fld>
            <a:endParaRPr kumimoji="1" lang="zh-CN" altLang="en-US"/>
          </a:p>
        </p:txBody>
      </p:sp>
    </p:spTree>
    <p:extLst>
      <p:ext uri="{BB962C8B-B14F-4D97-AF65-F5344CB8AC3E}">
        <p14:creationId xmlns:p14="http://schemas.microsoft.com/office/powerpoint/2010/main" val="40758310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s-ES" altLang="zh-CN" dirty="0" err="1"/>
              <a:t>There</a:t>
            </a:r>
            <a:r>
              <a:rPr lang="es-ES" altLang="zh-CN" dirty="0"/>
              <a:t> are </a:t>
            </a:r>
            <a:r>
              <a:rPr lang="es-ES" altLang="zh-CN" dirty="0" err="1"/>
              <a:t>two</a:t>
            </a:r>
            <a:r>
              <a:rPr lang="es-ES" altLang="zh-CN" dirty="0"/>
              <a:t> </a:t>
            </a:r>
            <a:r>
              <a:rPr lang="es-ES" altLang="zh-CN" dirty="0" err="1"/>
              <a:t>types</a:t>
            </a:r>
            <a:r>
              <a:rPr lang="es-ES" altLang="zh-CN" dirty="0"/>
              <a:t> of </a:t>
            </a:r>
            <a:r>
              <a:rPr lang="es-ES" altLang="zh-CN" dirty="0" err="1"/>
              <a:t>method</a:t>
            </a:r>
            <a:r>
              <a:rPr lang="es-ES" altLang="zh-CN" dirty="0"/>
              <a:t>, </a:t>
            </a:r>
            <a:r>
              <a:rPr lang="es-ES" altLang="zh-CN" dirty="0" err="1"/>
              <a:t>the</a:t>
            </a:r>
            <a:r>
              <a:rPr lang="es-ES" altLang="zh-CN" dirty="0"/>
              <a:t> </a:t>
            </a:r>
            <a:r>
              <a:rPr lang="es-ES" altLang="zh-CN" dirty="0" err="1"/>
              <a:t>on</a:t>
            </a:r>
            <a:r>
              <a:rPr lang="es-ES" altLang="zh-CN" dirty="0"/>
              <a:t> </a:t>
            </a:r>
            <a:r>
              <a:rPr lang="es-ES" altLang="zh-CN" dirty="0" err="1"/>
              <a:t>is</a:t>
            </a:r>
            <a:r>
              <a:rPr lang="es-ES" altLang="zh-CN" dirty="0"/>
              <a:t> </a:t>
            </a:r>
            <a:r>
              <a:rPr lang="es-ES" altLang="zh-CN" dirty="0" err="1"/>
              <a:t>model-based</a:t>
            </a:r>
            <a:r>
              <a:rPr lang="es-ES" altLang="zh-CN" dirty="0"/>
              <a:t> </a:t>
            </a:r>
            <a:r>
              <a:rPr lang="es-ES" altLang="zh-CN" dirty="0" err="1"/>
              <a:t>method</a:t>
            </a:r>
            <a:endParaRPr lang="es-ES" altLang="zh-CN" dirty="0"/>
          </a:p>
          <a:p>
            <a:r>
              <a:rPr lang="es-ES" altLang="zh-CN" dirty="0" err="1"/>
              <a:t>Usually</a:t>
            </a:r>
            <a:r>
              <a:rPr lang="es-ES" altLang="zh-CN" dirty="0"/>
              <a:t> </a:t>
            </a:r>
            <a:r>
              <a:rPr lang="es-ES" altLang="zh-CN" dirty="0" err="1"/>
              <a:t>this</a:t>
            </a:r>
            <a:r>
              <a:rPr lang="es-ES" altLang="zh-CN" dirty="0"/>
              <a:t> </a:t>
            </a:r>
            <a:r>
              <a:rPr lang="es-ES" altLang="zh-CN" dirty="0" err="1"/>
              <a:t>kind</a:t>
            </a:r>
            <a:r>
              <a:rPr lang="es-ES" altLang="zh-CN" dirty="0"/>
              <a:t> of </a:t>
            </a:r>
            <a:r>
              <a:rPr lang="es-ES" altLang="zh-CN" dirty="0" err="1"/>
              <a:t>method</a:t>
            </a:r>
            <a:r>
              <a:rPr lang="es-ES" altLang="zh-CN" dirty="0"/>
              <a:t> </a:t>
            </a:r>
            <a:r>
              <a:rPr lang="es-ES" altLang="zh-CN" dirty="0" err="1"/>
              <a:t>require</a:t>
            </a:r>
            <a:r>
              <a:rPr lang="es-ES" altLang="zh-CN" dirty="0"/>
              <a:t> a </a:t>
            </a:r>
            <a:r>
              <a:rPr lang="es-ES" altLang="zh-CN" dirty="0" err="1"/>
              <a:t>way</a:t>
            </a:r>
            <a:r>
              <a:rPr lang="es-ES" altLang="zh-CN" dirty="0"/>
              <a:t> to </a:t>
            </a:r>
            <a:r>
              <a:rPr lang="es-ES" altLang="zh-CN" dirty="0" err="1"/>
              <a:t>calculate</a:t>
            </a:r>
            <a:r>
              <a:rPr lang="es-ES" altLang="zh-CN" dirty="0"/>
              <a:t> </a:t>
            </a:r>
            <a:r>
              <a:rPr lang="es-ES" altLang="zh-CN" dirty="0" err="1"/>
              <a:t>an</a:t>
            </a:r>
            <a:r>
              <a:rPr lang="es-ES" altLang="zh-CN" dirty="0"/>
              <a:t> </a:t>
            </a:r>
            <a:r>
              <a:rPr lang="es-ES" altLang="zh-CN" dirty="0" err="1"/>
              <a:t>optimal</a:t>
            </a:r>
            <a:r>
              <a:rPr lang="es-ES" altLang="zh-CN" dirty="0"/>
              <a:t> </a:t>
            </a:r>
            <a:r>
              <a:rPr lang="es-ES" altLang="zh-CN" dirty="0" err="1"/>
              <a:t>last</a:t>
            </a:r>
            <a:r>
              <a:rPr lang="es-ES" altLang="zh-CN" dirty="0"/>
              <a:t> </a:t>
            </a:r>
            <a:r>
              <a:rPr lang="es-ES" altLang="zh-CN" dirty="0" err="1"/>
              <a:t>deceptive</a:t>
            </a:r>
            <a:r>
              <a:rPr lang="es-ES" altLang="zh-CN" dirty="0"/>
              <a:t> </a:t>
            </a:r>
            <a:r>
              <a:rPr lang="es-ES" altLang="zh-CN" dirty="0" err="1"/>
              <a:t>point</a:t>
            </a:r>
            <a:r>
              <a:rPr lang="es-ES" altLang="zh-CN" dirty="0"/>
              <a:t>. </a:t>
            </a:r>
            <a:r>
              <a:rPr lang="es-ES" altLang="zh-CN" dirty="0" err="1"/>
              <a:t>The</a:t>
            </a:r>
            <a:r>
              <a:rPr lang="es-ES" altLang="zh-CN" dirty="0"/>
              <a:t> </a:t>
            </a:r>
            <a:r>
              <a:rPr lang="es-ES" altLang="zh-CN" dirty="0" err="1"/>
              <a:t>last</a:t>
            </a:r>
            <a:r>
              <a:rPr lang="es-ES" altLang="zh-CN" dirty="0"/>
              <a:t> </a:t>
            </a:r>
            <a:r>
              <a:rPr lang="es-ES" altLang="zh-CN" dirty="0" err="1"/>
              <a:t>deceptive</a:t>
            </a:r>
            <a:r>
              <a:rPr lang="es-ES" altLang="zh-CN" dirty="0"/>
              <a:t> </a:t>
            </a:r>
            <a:r>
              <a:rPr lang="es-ES" altLang="zh-CN" dirty="0" err="1"/>
              <a:t>point</a:t>
            </a:r>
            <a:r>
              <a:rPr lang="es-ES" altLang="zh-CN" dirty="0"/>
              <a:t> </a:t>
            </a:r>
            <a:r>
              <a:rPr lang="es-ES" altLang="zh-CN" dirty="0" err="1"/>
              <a:t>means</a:t>
            </a:r>
            <a:r>
              <a:rPr lang="es-ES" altLang="zh-CN" dirty="0"/>
              <a:t> :</a:t>
            </a:r>
            <a:r>
              <a:rPr lang="es-ES" altLang="zh-CN" dirty="0" err="1"/>
              <a:t>given</a:t>
            </a:r>
            <a:r>
              <a:rPr lang="es-ES" altLang="zh-CN" dirty="0"/>
              <a:t> a </a:t>
            </a:r>
            <a:r>
              <a:rPr lang="es-ES" altLang="zh-CN" dirty="0" err="1"/>
              <a:t>path</a:t>
            </a:r>
            <a:r>
              <a:rPr lang="es-ES" altLang="zh-CN" dirty="0"/>
              <a:t> </a:t>
            </a:r>
            <a:r>
              <a:rPr lang="el-GR" altLang="zh-CN" dirty="0"/>
              <a:t>, </a:t>
            </a:r>
            <a:r>
              <a:rPr lang="es-ES" altLang="zh-CN" dirty="0" err="1"/>
              <a:t>its</a:t>
            </a:r>
            <a:r>
              <a:rPr lang="es-ES" altLang="zh-CN" dirty="0"/>
              <a:t> </a:t>
            </a:r>
            <a:r>
              <a:rPr lang="es-ES" altLang="zh-CN" dirty="0" err="1"/>
              <a:t>last</a:t>
            </a:r>
            <a:r>
              <a:rPr lang="es-ES" altLang="zh-CN" dirty="0"/>
              <a:t> </a:t>
            </a:r>
            <a:r>
              <a:rPr lang="es-ES" altLang="zh-CN" dirty="0" err="1"/>
              <a:t>deceptive</a:t>
            </a:r>
            <a:r>
              <a:rPr lang="es-ES" altLang="zh-CN" dirty="0"/>
              <a:t> </a:t>
            </a:r>
            <a:r>
              <a:rPr lang="es-ES" altLang="zh-CN" dirty="0" err="1"/>
              <a:t>point</a:t>
            </a:r>
            <a:r>
              <a:rPr lang="es-ES" altLang="zh-CN" dirty="0"/>
              <a:t> LDP</a:t>
            </a:r>
            <a:r>
              <a:rPr lang="el-GR" altLang="zh-CN" dirty="0"/>
              <a:t> </a:t>
            </a:r>
            <a:r>
              <a:rPr lang="es-ES" altLang="zh-CN" dirty="0" err="1"/>
              <a:t>is</a:t>
            </a:r>
            <a:r>
              <a:rPr lang="es-ES" altLang="zh-CN" dirty="0"/>
              <a:t> a </a:t>
            </a:r>
            <a:r>
              <a:rPr lang="es-ES" altLang="zh-CN" dirty="0" err="1"/>
              <a:t>node</a:t>
            </a:r>
            <a:r>
              <a:rPr lang="es-ES" altLang="zh-CN" dirty="0"/>
              <a:t> </a:t>
            </a:r>
            <a:r>
              <a:rPr lang="el-GR" altLang="zh-CN" dirty="0"/>
              <a:t>π</a:t>
            </a:r>
            <a:r>
              <a:rPr lang="es-ES" altLang="zh-CN" dirty="0"/>
              <a:t> , </a:t>
            </a:r>
            <a:r>
              <a:rPr lang="es-ES" altLang="zh-CN" dirty="0" err="1"/>
              <a:t>which</a:t>
            </a:r>
            <a:r>
              <a:rPr lang="es-ES" altLang="zh-CN" dirty="0"/>
              <a:t> </a:t>
            </a:r>
            <a:r>
              <a:rPr lang="es-ES" altLang="zh-CN" dirty="0" err="1"/>
              <a:t>is</a:t>
            </a:r>
            <a:r>
              <a:rPr lang="es-ES" altLang="zh-CN" dirty="0"/>
              <a:t> </a:t>
            </a:r>
            <a:r>
              <a:rPr lang="es-ES" altLang="zh-CN" dirty="0" err="1"/>
              <a:t>itself</a:t>
            </a:r>
            <a:r>
              <a:rPr lang="es-ES" altLang="zh-CN" dirty="0"/>
              <a:t> </a:t>
            </a:r>
            <a:r>
              <a:rPr lang="es-ES" altLang="zh-CN" dirty="0" err="1"/>
              <a:t>deceptive</a:t>
            </a:r>
            <a:r>
              <a:rPr lang="es-ES" altLang="zh-CN" dirty="0"/>
              <a:t> </a:t>
            </a:r>
            <a:r>
              <a:rPr lang="es-ES" altLang="zh-CN" dirty="0" err="1"/>
              <a:t>whereas</a:t>
            </a:r>
            <a:r>
              <a:rPr lang="es-ES" altLang="zh-CN" dirty="0"/>
              <a:t> </a:t>
            </a:r>
            <a:r>
              <a:rPr lang="es-ES" altLang="zh-CN" dirty="0" err="1"/>
              <a:t>all</a:t>
            </a:r>
            <a:r>
              <a:rPr lang="es-ES" altLang="zh-CN" dirty="0"/>
              <a:t> (</a:t>
            </a:r>
            <a:r>
              <a:rPr lang="es-ES" altLang="zh-CN" dirty="0" err="1"/>
              <a:t>if</a:t>
            </a:r>
            <a:r>
              <a:rPr lang="es-ES" altLang="zh-CN" dirty="0"/>
              <a:t> </a:t>
            </a:r>
            <a:r>
              <a:rPr lang="es-ES" altLang="zh-CN" dirty="0" err="1"/>
              <a:t>any</a:t>
            </a:r>
            <a:r>
              <a:rPr lang="es-ES" altLang="zh-CN" dirty="0"/>
              <a:t>) </a:t>
            </a:r>
            <a:r>
              <a:rPr lang="es-ES" altLang="zh-CN" dirty="0" err="1"/>
              <a:t>subsequent</a:t>
            </a:r>
            <a:r>
              <a:rPr lang="es-ES" altLang="zh-CN" dirty="0"/>
              <a:t> </a:t>
            </a:r>
            <a:r>
              <a:rPr lang="es-ES" altLang="zh-CN" dirty="0" err="1"/>
              <a:t>nodes</a:t>
            </a:r>
            <a:r>
              <a:rPr lang="es-ES" altLang="zh-CN" dirty="0"/>
              <a:t> are </a:t>
            </a:r>
            <a:r>
              <a:rPr lang="es-ES" altLang="zh-CN" dirty="0" err="1"/>
              <a:t>truthful</a:t>
            </a:r>
            <a:r>
              <a:rPr lang="es-ES" altLang="zh-CN" dirty="0"/>
              <a:t>.</a:t>
            </a:r>
            <a:r>
              <a:rPr kumimoji="1" lang="en-US" altLang="zh-CN" dirty="0"/>
              <a:t>This method </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dirty="0"/>
              <a:t>However, this method </a:t>
            </a:r>
            <a:r>
              <a:rPr lang="es-ES" altLang="zh-CN" dirty="0" err="1"/>
              <a:t>Require</a:t>
            </a:r>
            <a:r>
              <a:rPr lang="es-ES" altLang="zh-CN" dirty="0"/>
              <a:t> </a:t>
            </a:r>
            <a:r>
              <a:rPr lang="es-ES" altLang="zh-CN" dirty="0" err="1"/>
              <a:t>reasoning</a:t>
            </a:r>
            <a:r>
              <a:rPr lang="es-ES" altLang="zh-CN" dirty="0"/>
              <a:t> </a:t>
            </a:r>
            <a:r>
              <a:rPr lang="es-ES" altLang="zh-CN" dirty="0" err="1"/>
              <a:t>about</a:t>
            </a:r>
            <a:r>
              <a:rPr lang="es-ES" altLang="zh-CN" dirty="0"/>
              <a:t> </a:t>
            </a:r>
            <a:r>
              <a:rPr lang="es-ES" altLang="zh-CN" dirty="0" err="1"/>
              <a:t>the</a:t>
            </a:r>
            <a:r>
              <a:rPr lang="es-ES" altLang="zh-CN" dirty="0"/>
              <a:t> </a:t>
            </a:r>
            <a:r>
              <a:rPr lang="es-ES" altLang="zh-CN" dirty="0" err="1"/>
              <a:t>model</a:t>
            </a:r>
            <a:r>
              <a:rPr lang="es-ES" altLang="zh-CN" dirty="0"/>
              <a:t> </a:t>
            </a:r>
            <a:r>
              <a:rPr lang="es-ES" altLang="zh-CN" dirty="0" err="1"/>
              <a:t>structure</a:t>
            </a:r>
            <a:r>
              <a:rPr lang="es-ES" altLang="zh-CN" dirty="0"/>
              <a:t> to </a:t>
            </a:r>
            <a:r>
              <a:rPr lang="es-ES" altLang="zh-CN" dirty="0" err="1"/>
              <a:t>inform</a:t>
            </a:r>
            <a:r>
              <a:rPr lang="es-ES" altLang="zh-CN" dirty="0"/>
              <a:t> </a:t>
            </a:r>
            <a:r>
              <a:rPr lang="es-ES" altLang="zh-CN" dirty="0" err="1"/>
              <a:t>the</a:t>
            </a:r>
            <a:r>
              <a:rPr lang="es-ES" altLang="zh-CN" dirty="0"/>
              <a:t> </a:t>
            </a:r>
            <a:r>
              <a:rPr lang="es-ES" altLang="zh-CN" dirty="0" err="1"/>
              <a:t>dissimulation</a:t>
            </a:r>
            <a:r>
              <a:rPr lang="es-ES" altLang="zh-CN" dirty="0"/>
              <a:t>!</a:t>
            </a:r>
            <a:endParaRPr kumimoji="1" lang="es-ES" altLang="zh-CN" dirty="0"/>
          </a:p>
          <a:p>
            <a:endParaRPr kumimoji="1" lang="en-US" altLang="zh-CN" dirty="0"/>
          </a:p>
          <a:p>
            <a:endParaRPr kumimoji="1" lang="en-US" altLang="zh-CN" dirty="0"/>
          </a:p>
          <a:p>
            <a:r>
              <a:rPr lang="es-ES" altLang="zh-CN" dirty="0" err="1"/>
              <a:t>the</a:t>
            </a:r>
            <a:r>
              <a:rPr lang="es-ES" altLang="zh-CN" dirty="0"/>
              <a:t> </a:t>
            </a:r>
            <a:r>
              <a:rPr lang="es-ES" altLang="zh-CN" dirty="0" err="1"/>
              <a:t>other</a:t>
            </a:r>
            <a:r>
              <a:rPr lang="es-ES" altLang="zh-CN" dirty="0"/>
              <a:t> </a:t>
            </a:r>
            <a:r>
              <a:rPr lang="es-ES" altLang="zh-CN" dirty="0" err="1"/>
              <a:t>is</a:t>
            </a:r>
            <a:r>
              <a:rPr lang="es-ES" altLang="zh-CN" dirty="0"/>
              <a:t> </a:t>
            </a:r>
            <a:r>
              <a:rPr lang="es-ES" altLang="zh-CN" dirty="0" err="1"/>
              <a:t>model</a:t>
            </a:r>
            <a:r>
              <a:rPr lang="es-ES" altLang="zh-CN" dirty="0"/>
              <a:t> free </a:t>
            </a:r>
            <a:r>
              <a:rPr lang="es-ES" altLang="zh-CN" dirty="0" err="1"/>
              <a:t>based</a:t>
            </a:r>
            <a:endParaRPr kumimoji="1" lang="en-US" altLang="zh-CN" dirty="0"/>
          </a:p>
          <a:p>
            <a:r>
              <a:rPr lang="es-ES" altLang="zh-CN" sz="1200" b="0" i="0" kern="1200" dirty="0" err="1">
                <a:solidFill>
                  <a:schemeClr val="tx1"/>
                </a:solidFill>
                <a:effectLst/>
                <a:latin typeface="+mn-lt"/>
                <a:ea typeface="+mn-ea"/>
                <a:cs typeface="+mn-cs"/>
              </a:rPr>
              <a:t>They</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rely</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on</a:t>
            </a:r>
            <a:r>
              <a:rPr lang="es-ES" altLang="zh-CN" sz="1200" b="0" i="0" kern="1200" dirty="0">
                <a:solidFill>
                  <a:schemeClr val="tx1"/>
                </a:solidFill>
                <a:effectLst/>
                <a:latin typeface="+mn-lt"/>
                <a:ea typeface="+mn-ea"/>
                <a:cs typeface="+mn-cs"/>
              </a:rPr>
              <a:t> real </a:t>
            </a:r>
            <a:r>
              <a:rPr lang="es-ES" altLang="zh-CN" sz="1200" b="0" i="0" kern="1200" dirty="0" err="1">
                <a:solidFill>
                  <a:schemeClr val="tx1"/>
                </a:solidFill>
                <a:effectLst/>
                <a:latin typeface="+mn-lt"/>
                <a:ea typeface="+mn-ea"/>
                <a:cs typeface="+mn-cs"/>
              </a:rPr>
              <a:t>samples</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from</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the</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environment</a:t>
            </a:r>
            <a:r>
              <a:rPr lang="es-ES" altLang="zh-CN" sz="1200" b="0" i="0" kern="1200" dirty="0">
                <a:solidFill>
                  <a:schemeClr val="tx1"/>
                </a:solidFill>
                <a:effectLst/>
                <a:latin typeface="+mn-lt"/>
                <a:ea typeface="+mn-ea"/>
                <a:cs typeface="+mn-cs"/>
              </a:rPr>
              <a:t> and </a:t>
            </a:r>
            <a:r>
              <a:rPr lang="es-ES" altLang="zh-CN" sz="1200" b="0" i="0" kern="1200" dirty="0" err="1">
                <a:solidFill>
                  <a:schemeClr val="tx1"/>
                </a:solidFill>
                <a:effectLst/>
                <a:latin typeface="+mn-lt"/>
                <a:ea typeface="+mn-ea"/>
                <a:cs typeface="+mn-cs"/>
              </a:rPr>
              <a:t>never</a:t>
            </a:r>
            <a:r>
              <a:rPr lang="es-ES" altLang="zh-CN" sz="1200" b="0" i="0" kern="1200" dirty="0">
                <a:solidFill>
                  <a:schemeClr val="tx1"/>
                </a:solidFill>
                <a:effectLst/>
                <a:latin typeface="+mn-lt"/>
                <a:ea typeface="+mn-ea"/>
                <a:cs typeface="+mn-cs"/>
              </a:rPr>
              <a:t> use </a:t>
            </a:r>
            <a:r>
              <a:rPr lang="es-ES" altLang="zh-CN" sz="1200" b="0" i="0" kern="1200" dirty="0" err="1">
                <a:solidFill>
                  <a:schemeClr val="tx1"/>
                </a:solidFill>
                <a:effectLst/>
                <a:latin typeface="+mn-lt"/>
                <a:ea typeface="+mn-ea"/>
                <a:cs typeface="+mn-cs"/>
              </a:rPr>
              <a:t>generated</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predictions</a:t>
            </a:r>
            <a:r>
              <a:rPr lang="es-ES" altLang="zh-CN" sz="1200" b="0" i="0" kern="1200" dirty="0">
                <a:solidFill>
                  <a:schemeClr val="tx1"/>
                </a:solidFill>
                <a:effectLst/>
                <a:latin typeface="+mn-lt"/>
                <a:ea typeface="+mn-ea"/>
                <a:cs typeface="+mn-cs"/>
              </a:rPr>
              <a:t> of </a:t>
            </a:r>
            <a:r>
              <a:rPr lang="es-ES" altLang="zh-CN" sz="1200" b="0" i="0" kern="1200" dirty="0" err="1">
                <a:solidFill>
                  <a:schemeClr val="tx1"/>
                </a:solidFill>
                <a:effectLst/>
                <a:latin typeface="+mn-lt"/>
                <a:ea typeface="+mn-ea"/>
                <a:cs typeface="+mn-cs"/>
              </a:rPr>
              <a:t>next</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state</a:t>
            </a:r>
            <a:r>
              <a:rPr lang="es-ES" altLang="zh-CN" sz="1200" b="0" i="0" kern="1200" dirty="0">
                <a:solidFill>
                  <a:schemeClr val="tx1"/>
                </a:solidFill>
                <a:effectLst/>
                <a:latin typeface="+mn-lt"/>
                <a:ea typeface="+mn-ea"/>
                <a:cs typeface="+mn-cs"/>
              </a:rPr>
              <a:t> and </a:t>
            </a:r>
            <a:r>
              <a:rPr lang="es-ES" altLang="zh-CN" sz="1200" b="0" i="0" kern="1200" dirty="0" err="1">
                <a:solidFill>
                  <a:schemeClr val="tx1"/>
                </a:solidFill>
                <a:effectLst/>
                <a:latin typeface="+mn-lt"/>
                <a:ea typeface="+mn-ea"/>
                <a:cs typeface="+mn-cs"/>
              </a:rPr>
              <a:t>next</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reward</a:t>
            </a:r>
            <a:r>
              <a:rPr lang="es-ES" altLang="zh-CN" sz="1200" b="0" i="0" kern="1200" dirty="0">
                <a:solidFill>
                  <a:schemeClr val="tx1"/>
                </a:solidFill>
                <a:effectLst/>
                <a:latin typeface="+mn-lt"/>
                <a:ea typeface="+mn-ea"/>
                <a:cs typeface="+mn-cs"/>
              </a:rPr>
              <a:t> to alter </a:t>
            </a:r>
            <a:r>
              <a:rPr lang="es-ES" altLang="zh-CN" sz="1200" b="0" i="0" kern="1200" dirty="0" err="1">
                <a:solidFill>
                  <a:schemeClr val="tx1"/>
                </a:solidFill>
                <a:effectLst/>
                <a:latin typeface="+mn-lt"/>
                <a:ea typeface="+mn-ea"/>
                <a:cs typeface="+mn-cs"/>
              </a:rPr>
              <a:t>behaviour</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although</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they</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might</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sample</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from</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experience</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memory</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which</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is</a:t>
            </a:r>
            <a:r>
              <a:rPr lang="es-ES" altLang="zh-CN" sz="1200" b="0" i="0" kern="1200" dirty="0">
                <a:solidFill>
                  <a:schemeClr val="tx1"/>
                </a:solidFill>
                <a:effectLst/>
                <a:latin typeface="+mn-lt"/>
                <a:ea typeface="+mn-ea"/>
                <a:cs typeface="+mn-cs"/>
              </a:rPr>
              <a:t> </a:t>
            </a:r>
            <a:r>
              <a:rPr lang="es-ES" altLang="zh-CN" sz="1200" b="0" i="0" kern="1200" dirty="0" err="1">
                <a:solidFill>
                  <a:schemeClr val="tx1"/>
                </a:solidFill>
                <a:effectLst/>
                <a:latin typeface="+mn-lt"/>
                <a:ea typeface="+mn-ea"/>
                <a:cs typeface="+mn-cs"/>
              </a:rPr>
              <a:t>close</a:t>
            </a:r>
            <a:r>
              <a:rPr lang="es-ES" altLang="zh-CN" sz="1200" b="0" i="0" kern="1200" dirty="0">
                <a:solidFill>
                  <a:schemeClr val="tx1"/>
                </a:solidFill>
                <a:effectLst/>
                <a:latin typeface="+mn-lt"/>
                <a:ea typeface="+mn-ea"/>
                <a:cs typeface="+mn-cs"/>
              </a:rPr>
              <a:t> to </a:t>
            </a:r>
            <a:r>
              <a:rPr lang="es-ES" altLang="zh-CN" sz="1200" b="0" i="0" kern="1200" dirty="0" err="1">
                <a:solidFill>
                  <a:schemeClr val="tx1"/>
                </a:solidFill>
                <a:effectLst/>
                <a:latin typeface="+mn-lt"/>
                <a:ea typeface="+mn-ea"/>
                <a:cs typeface="+mn-cs"/>
              </a:rPr>
              <a:t>being</a:t>
            </a:r>
            <a:r>
              <a:rPr lang="es-ES" altLang="zh-CN" sz="1200" b="0" i="0" kern="1200" dirty="0">
                <a:solidFill>
                  <a:schemeClr val="tx1"/>
                </a:solidFill>
                <a:effectLst/>
                <a:latin typeface="+mn-lt"/>
                <a:ea typeface="+mn-ea"/>
                <a:cs typeface="+mn-cs"/>
              </a:rPr>
              <a:t> a </a:t>
            </a:r>
            <a:r>
              <a:rPr lang="es-ES" altLang="zh-CN" sz="1200" b="0" i="0" kern="1200" dirty="0" err="1">
                <a:solidFill>
                  <a:schemeClr val="tx1"/>
                </a:solidFill>
                <a:effectLst/>
                <a:latin typeface="+mn-lt"/>
                <a:ea typeface="+mn-ea"/>
                <a:cs typeface="+mn-cs"/>
              </a:rPr>
              <a:t>model</a:t>
            </a:r>
            <a:r>
              <a:rPr lang="es-ES" altLang="zh-CN" sz="1200" b="0" i="0" kern="1200" dirty="0">
                <a:solidFill>
                  <a:schemeClr val="tx1"/>
                </a:solidFill>
                <a:effectLst/>
                <a:latin typeface="+mn-lt"/>
                <a:ea typeface="+mn-ea"/>
                <a:cs typeface="+mn-cs"/>
              </a:rPr>
              <a:t>).</a:t>
            </a:r>
            <a:endParaRPr kumimoji="1" lang="zh-CN" altLang="en-US" dirty="0"/>
          </a:p>
        </p:txBody>
      </p:sp>
      <p:sp>
        <p:nvSpPr>
          <p:cNvPr id="4" name="灯片编号占位符 3"/>
          <p:cNvSpPr>
            <a:spLocks noGrp="1"/>
          </p:cNvSpPr>
          <p:nvPr>
            <p:ph type="sldNum" sz="quarter" idx="5"/>
          </p:nvPr>
        </p:nvSpPr>
        <p:spPr/>
        <p:txBody>
          <a:bodyPr/>
          <a:lstStyle/>
          <a:p>
            <a:fld id="{21DAF432-9F1A-2940-B277-D9A69DF456C2}" type="slidenum">
              <a:rPr kumimoji="1" lang="zh-CN" altLang="en-US" smtClean="0"/>
              <a:t>8</a:t>
            </a:fld>
            <a:endParaRPr kumimoji="1" lang="zh-CN" altLang="en-US"/>
          </a:p>
        </p:txBody>
      </p:sp>
    </p:spTree>
    <p:extLst>
      <p:ext uri="{BB962C8B-B14F-4D97-AF65-F5344CB8AC3E}">
        <p14:creationId xmlns:p14="http://schemas.microsoft.com/office/powerpoint/2010/main" val="14768749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s-ES" altLang="zh-CN" dirty="0"/>
              <a:t>Peta Masters and </a:t>
            </a:r>
            <a:r>
              <a:rPr lang="es-ES" altLang="zh-CN" dirty="0" err="1"/>
              <a:t>Sebastian</a:t>
            </a:r>
            <a:r>
              <a:rPr lang="es-ES" altLang="zh-CN" dirty="0"/>
              <a:t> Sardina </a:t>
            </a:r>
            <a:r>
              <a:rPr lang="es-ES" altLang="zh-CN" dirty="0" err="1"/>
              <a:t>state</a:t>
            </a:r>
            <a:r>
              <a:rPr lang="es-ES" altLang="zh-CN" dirty="0"/>
              <a:t> </a:t>
            </a:r>
            <a:r>
              <a:rPr lang="es-ES" altLang="zh-CN" dirty="0" err="1"/>
              <a:t>the</a:t>
            </a:r>
            <a:r>
              <a:rPr lang="es-ES" altLang="zh-CN" dirty="0"/>
              <a:t> </a:t>
            </a:r>
            <a:r>
              <a:rPr lang="es-ES" altLang="zh-CN" dirty="0" err="1"/>
              <a:t>deceptive</a:t>
            </a:r>
            <a:r>
              <a:rPr lang="es-ES" altLang="zh-CN" dirty="0"/>
              <a:t> </a:t>
            </a:r>
            <a:r>
              <a:rPr lang="es-ES" altLang="zh-CN" dirty="0" err="1"/>
              <a:t>reinforcement</a:t>
            </a:r>
            <a:r>
              <a:rPr lang="es-ES" altLang="zh-CN" dirty="0"/>
              <a:t> </a:t>
            </a:r>
            <a:r>
              <a:rPr lang="es-ES" altLang="zh-CN" dirty="0" err="1"/>
              <a:t>learning</a:t>
            </a:r>
            <a:r>
              <a:rPr lang="es-ES" altLang="zh-CN" dirty="0"/>
              <a:t> </a:t>
            </a:r>
            <a:r>
              <a:rPr lang="es-ES" altLang="zh-CN" dirty="0" err="1"/>
              <a:t>problem</a:t>
            </a:r>
            <a:r>
              <a:rPr lang="es-ES" altLang="zh-CN" dirty="0"/>
              <a:t> in</a:t>
            </a:r>
            <a:r>
              <a:rPr lang="zh-CN" altLang="en-US" dirty="0"/>
              <a:t> </a:t>
            </a:r>
            <a:r>
              <a:rPr lang="en-US" altLang="zh-CN" dirty="0"/>
              <a:t>the round.</a:t>
            </a:r>
          </a:p>
          <a:p>
            <a:r>
              <a:rPr lang="es-ES" altLang="zh-CN" dirty="0"/>
              <a:t>LDP </a:t>
            </a:r>
            <a:r>
              <a:rPr lang="es-ES" altLang="zh-CN" dirty="0" err="1"/>
              <a:t>tells</a:t>
            </a:r>
            <a:r>
              <a:rPr lang="es-ES" altLang="zh-CN" dirty="0"/>
              <a:t> </a:t>
            </a:r>
            <a:r>
              <a:rPr lang="es-ES" altLang="zh-CN" dirty="0" err="1"/>
              <a:t>us</a:t>
            </a:r>
            <a:r>
              <a:rPr lang="es-ES" altLang="zh-CN" dirty="0"/>
              <a:t> </a:t>
            </a:r>
            <a:r>
              <a:rPr lang="es-ES" altLang="zh-CN" dirty="0" err="1"/>
              <a:t>the</a:t>
            </a:r>
            <a:r>
              <a:rPr lang="es-ES" altLang="zh-CN" dirty="0"/>
              <a:t> </a:t>
            </a:r>
            <a:r>
              <a:rPr lang="es-ES" altLang="zh-CN" dirty="0" err="1"/>
              <a:t>extent</a:t>
            </a:r>
            <a:r>
              <a:rPr lang="es-ES" altLang="zh-CN" dirty="0"/>
              <a:t> of </a:t>
            </a:r>
            <a:r>
              <a:rPr lang="es-ES" altLang="zh-CN" dirty="0" err="1"/>
              <a:t>the</a:t>
            </a:r>
            <a:r>
              <a:rPr lang="es-ES" altLang="zh-CN" dirty="0"/>
              <a:t> </a:t>
            </a:r>
            <a:r>
              <a:rPr lang="es-ES" altLang="zh-CN" dirty="0" err="1"/>
              <a:t>deception</a:t>
            </a:r>
            <a:r>
              <a:rPr lang="es-ES" altLang="zh-CN" dirty="0"/>
              <a:t>; </a:t>
            </a:r>
            <a:r>
              <a:rPr lang="es-ES" altLang="zh-CN" dirty="0" err="1"/>
              <a:t>the</a:t>
            </a:r>
            <a:r>
              <a:rPr lang="es-ES" altLang="zh-CN" dirty="0"/>
              <a:t> </a:t>
            </a:r>
            <a:r>
              <a:rPr lang="es-ES" altLang="zh-CN" dirty="0" err="1"/>
              <a:t>number</a:t>
            </a:r>
            <a:r>
              <a:rPr lang="es-ES" altLang="zh-CN" dirty="0"/>
              <a:t> of </a:t>
            </a:r>
            <a:r>
              <a:rPr lang="es-ES" altLang="zh-CN" dirty="0" err="1"/>
              <a:t>truthful</a:t>
            </a:r>
            <a:r>
              <a:rPr lang="es-ES" altLang="zh-CN" dirty="0"/>
              <a:t> </a:t>
            </a:r>
            <a:r>
              <a:rPr lang="es-ES" altLang="zh-CN" dirty="0" err="1"/>
              <a:t>steps</a:t>
            </a:r>
            <a:r>
              <a:rPr lang="es-ES" altLang="zh-CN" dirty="0"/>
              <a:t> determines </a:t>
            </a:r>
            <a:r>
              <a:rPr lang="es-ES" altLang="zh-CN" dirty="0" err="1"/>
              <a:t>density</a:t>
            </a:r>
            <a:r>
              <a:rPr lang="es-ES" altLang="zh-CN" dirty="0"/>
              <a:t>; and </a:t>
            </a:r>
            <a:r>
              <a:rPr lang="es-ES" altLang="zh-CN" dirty="0" err="1"/>
              <a:t>the</a:t>
            </a:r>
            <a:r>
              <a:rPr lang="es-ES" altLang="zh-CN" dirty="0"/>
              <a:t> </a:t>
            </a:r>
            <a:r>
              <a:rPr lang="es-ES" altLang="zh-CN" dirty="0" err="1"/>
              <a:t>degree</a:t>
            </a:r>
            <a:r>
              <a:rPr lang="es-ES" altLang="zh-CN" dirty="0"/>
              <a:t> of </a:t>
            </a:r>
            <a:r>
              <a:rPr lang="es-ES" altLang="zh-CN" dirty="0" err="1"/>
              <a:t>simulation</a:t>
            </a:r>
            <a:r>
              <a:rPr lang="es-ES" altLang="zh-CN" dirty="0"/>
              <a:t> </a:t>
            </a:r>
            <a:r>
              <a:rPr lang="es-ES" altLang="zh-CN" dirty="0" err="1"/>
              <a:t>or</a:t>
            </a:r>
            <a:r>
              <a:rPr lang="es-ES" altLang="zh-CN" dirty="0"/>
              <a:t> </a:t>
            </a:r>
            <a:r>
              <a:rPr lang="es-ES" altLang="zh-CN" dirty="0" err="1"/>
              <a:t>dissimulation</a:t>
            </a:r>
            <a:r>
              <a:rPr lang="es-ES" altLang="zh-CN" dirty="0"/>
              <a:t> per </a:t>
            </a:r>
            <a:r>
              <a:rPr lang="es-ES" altLang="zh-CN" dirty="0" err="1"/>
              <a:t>step</a:t>
            </a:r>
            <a:r>
              <a:rPr lang="es-ES" altLang="zh-CN" dirty="0"/>
              <a:t> </a:t>
            </a:r>
            <a:r>
              <a:rPr lang="es-ES" altLang="zh-CN" dirty="0" err="1"/>
              <a:t>gives</a:t>
            </a:r>
            <a:r>
              <a:rPr lang="es-ES" altLang="zh-CN" dirty="0"/>
              <a:t> </a:t>
            </a:r>
            <a:r>
              <a:rPr lang="es-ES" altLang="zh-CN" dirty="0" err="1"/>
              <a:t>us</a:t>
            </a:r>
            <a:r>
              <a:rPr lang="es-ES" altLang="zh-CN" dirty="0"/>
              <a:t> </a:t>
            </a:r>
            <a:r>
              <a:rPr lang="es-ES" altLang="zh-CN" dirty="0" err="1"/>
              <a:t>its</a:t>
            </a:r>
            <a:r>
              <a:rPr lang="es-ES" altLang="zh-CN" dirty="0"/>
              <a:t> </a:t>
            </a:r>
            <a:r>
              <a:rPr lang="es-ES" altLang="zh-CN" dirty="0" err="1"/>
              <a:t>magnitude</a:t>
            </a:r>
            <a:r>
              <a:rPr lang="es-ES" altLang="zh-CN" dirty="0"/>
              <a:t> </a:t>
            </a:r>
            <a:endParaRPr kumimoji="1" lang="zh-CN" altLang="en-US" dirty="0"/>
          </a:p>
        </p:txBody>
      </p:sp>
      <p:sp>
        <p:nvSpPr>
          <p:cNvPr id="4" name="灯片编号占位符 3"/>
          <p:cNvSpPr>
            <a:spLocks noGrp="1"/>
          </p:cNvSpPr>
          <p:nvPr>
            <p:ph type="sldNum" sz="quarter" idx="5"/>
          </p:nvPr>
        </p:nvSpPr>
        <p:spPr/>
        <p:txBody>
          <a:bodyPr/>
          <a:lstStyle/>
          <a:p>
            <a:fld id="{21DAF432-9F1A-2940-B277-D9A69DF456C2}" type="slidenum">
              <a:rPr kumimoji="1" lang="zh-CN" altLang="en-US" smtClean="0"/>
              <a:t>9</a:t>
            </a:fld>
            <a:endParaRPr kumimoji="1" lang="zh-CN" altLang="en-US"/>
          </a:p>
        </p:txBody>
      </p:sp>
    </p:spTree>
    <p:extLst>
      <p:ext uri="{BB962C8B-B14F-4D97-AF65-F5344CB8AC3E}">
        <p14:creationId xmlns:p14="http://schemas.microsoft.com/office/powerpoint/2010/main" val="26960024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s-ES" altLang="zh-CN" dirty="0" err="1"/>
              <a:t>Yue</a:t>
            </a:r>
            <a:r>
              <a:rPr lang="es-ES" altLang="zh-CN" dirty="0"/>
              <a:t> Yang∗ , </a:t>
            </a:r>
            <a:r>
              <a:rPr lang="es-ES" altLang="zh-CN" dirty="0" err="1"/>
              <a:t>Zhengshang</a:t>
            </a:r>
            <a:r>
              <a:rPr lang="es-ES" altLang="zh-CN" dirty="0"/>
              <a:t> </a:t>
            </a:r>
            <a:r>
              <a:rPr lang="es-ES" altLang="zh-CN" dirty="0" err="1"/>
              <a:t>Liu</a:t>
            </a:r>
            <a:r>
              <a:rPr lang="es-ES" altLang="zh-CN" dirty="0"/>
              <a:t>∗ , Peta Masters , Tim Miller </a:t>
            </a:r>
            <a:r>
              <a:rPr lang="es-ES" altLang="zh-CN" dirty="0" err="1"/>
              <a:t>propose</a:t>
            </a:r>
            <a:r>
              <a:rPr lang="es-ES" altLang="zh-CN" dirty="0"/>
              <a:t> </a:t>
            </a:r>
            <a:r>
              <a:rPr lang="es-ES" altLang="zh-CN" dirty="0" err="1"/>
              <a:t>two</a:t>
            </a:r>
            <a:r>
              <a:rPr lang="es-ES" altLang="zh-CN" dirty="0"/>
              <a:t> </a:t>
            </a:r>
            <a:r>
              <a:rPr lang="es-ES" altLang="zh-CN" dirty="0" err="1"/>
              <a:t>models</a:t>
            </a:r>
            <a:r>
              <a:rPr lang="es-ES" altLang="zh-CN" dirty="0"/>
              <a:t> to realice </a:t>
            </a:r>
            <a:r>
              <a:rPr lang="es-ES" altLang="zh-CN" dirty="0" err="1"/>
              <a:t>deceptive</a:t>
            </a:r>
            <a:r>
              <a:rPr lang="es-ES" altLang="zh-CN" dirty="0"/>
              <a:t> </a:t>
            </a:r>
            <a:r>
              <a:rPr lang="es-ES" altLang="zh-CN" dirty="0" err="1"/>
              <a:t>reinforcement</a:t>
            </a:r>
            <a:r>
              <a:rPr lang="es-ES" altLang="zh-CN" dirty="0"/>
              <a:t> </a:t>
            </a:r>
            <a:r>
              <a:rPr lang="es-ES" altLang="zh-CN" dirty="0" err="1"/>
              <a:t>learning</a:t>
            </a:r>
            <a:r>
              <a:rPr lang="es-ES" altLang="zh-CN" dirty="0"/>
              <a:t>. </a:t>
            </a:r>
            <a:r>
              <a:rPr lang="es-ES" altLang="zh-CN" dirty="0" err="1"/>
              <a:t>The</a:t>
            </a:r>
            <a:r>
              <a:rPr lang="es-ES" altLang="zh-CN" dirty="0"/>
              <a:t> </a:t>
            </a:r>
            <a:r>
              <a:rPr lang="es-ES" altLang="zh-CN" dirty="0" err="1"/>
              <a:t>one</a:t>
            </a:r>
            <a:r>
              <a:rPr lang="es-ES" altLang="zh-CN" dirty="0"/>
              <a:t> </a:t>
            </a:r>
            <a:r>
              <a:rPr lang="es-ES" altLang="zh-CN" dirty="0" err="1"/>
              <a:t>ambiguity</a:t>
            </a:r>
            <a:r>
              <a:rPr lang="es-ES" altLang="zh-CN" dirty="0"/>
              <a:t> </a:t>
            </a:r>
            <a:r>
              <a:rPr lang="es-ES" altLang="zh-CN" dirty="0" err="1"/>
              <a:t>model</a:t>
            </a:r>
            <a:r>
              <a:rPr lang="es-ES" altLang="zh-CN" dirty="0"/>
              <a:t>, </a:t>
            </a:r>
            <a:r>
              <a:rPr lang="es-ES" altLang="zh-CN" dirty="0" err="1"/>
              <a:t>the</a:t>
            </a:r>
            <a:r>
              <a:rPr lang="es-ES" altLang="zh-CN" dirty="0"/>
              <a:t> </a:t>
            </a:r>
            <a:r>
              <a:rPr lang="es-ES" altLang="zh-CN" dirty="0" err="1"/>
              <a:t>agent</a:t>
            </a:r>
            <a:r>
              <a:rPr lang="es-ES" altLang="zh-CN" dirty="0"/>
              <a:t> </a:t>
            </a:r>
            <a:r>
              <a:rPr lang="es-ES" altLang="zh-CN" dirty="0" err="1"/>
              <a:t>behaves</a:t>
            </a:r>
            <a:r>
              <a:rPr lang="es-ES" altLang="zh-CN" dirty="0"/>
              <a:t> </a:t>
            </a:r>
            <a:r>
              <a:rPr lang="es-ES" altLang="zh-CN" dirty="0" err="1"/>
              <a:t>ambiguously</a:t>
            </a:r>
            <a:r>
              <a:rPr lang="es-ES" altLang="zh-CN" dirty="0"/>
              <a:t> </a:t>
            </a:r>
            <a:r>
              <a:rPr lang="es-ES" altLang="zh-CN" dirty="0" err="1"/>
              <a:t>by</a:t>
            </a:r>
            <a:r>
              <a:rPr lang="es-ES" altLang="zh-CN" dirty="0"/>
              <a:t> </a:t>
            </a:r>
            <a:r>
              <a:rPr lang="es-ES" altLang="zh-CN" dirty="0" err="1"/>
              <a:t>selecting</a:t>
            </a:r>
            <a:r>
              <a:rPr lang="es-ES" altLang="zh-CN" dirty="0"/>
              <a:t> </a:t>
            </a:r>
            <a:r>
              <a:rPr lang="es-ES" altLang="zh-CN" dirty="0" err="1"/>
              <a:t>actions</a:t>
            </a:r>
            <a:r>
              <a:rPr lang="es-ES" altLang="zh-CN" dirty="0"/>
              <a:t> </a:t>
            </a:r>
            <a:r>
              <a:rPr lang="es-ES" altLang="zh-CN" dirty="0" err="1"/>
              <a:t>that</a:t>
            </a:r>
            <a:r>
              <a:rPr lang="es-ES" altLang="zh-CN" dirty="0"/>
              <a:t> </a:t>
            </a:r>
            <a:r>
              <a:rPr lang="es-ES" altLang="zh-CN" dirty="0" err="1"/>
              <a:t>have</a:t>
            </a:r>
            <a:r>
              <a:rPr lang="es-ES" altLang="zh-CN" dirty="0"/>
              <a:t> </a:t>
            </a:r>
            <a:r>
              <a:rPr lang="es-ES" altLang="zh-CN" dirty="0" err="1"/>
              <a:t>high</a:t>
            </a:r>
            <a:r>
              <a:rPr lang="es-ES" altLang="zh-CN" dirty="0"/>
              <a:t> Q-</a:t>
            </a:r>
            <a:r>
              <a:rPr lang="es-ES" altLang="zh-CN" dirty="0" err="1"/>
              <a:t>values</a:t>
            </a:r>
            <a:r>
              <a:rPr lang="es-ES" altLang="zh-CN" dirty="0"/>
              <a:t> </a:t>
            </a:r>
            <a:r>
              <a:rPr lang="es-ES" altLang="zh-CN" dirty="0" err="1"/>
              <a:t>not</a:t>
            </a:r>
            <a:r>
              <a:rPr lang="es-ES" altLang="zh-CN" dirty="0"/>
              <a:t> </a:t>
            </a:r>
            <a:r>
              <a:rPr lang="es-ES" altLang="zh-CN" dirty="0" err="1"/>
              <a:t>only</a:t>
            </a:r>
            <a:r>
              <a:rPr lang="es-ES" altLang="zh-CN" dirty="0"/>
              <a:t> </a:t>
            </a:r>
            <a:r>
              <a:rPr lang="es-ES" altLang="zh-CN" dirty="0" err="1"/>
              <a:t>for</a:t>
            </a:r>
            <a:r>
              <a:rPr lang="es-ES" altLang="zh-CN" dirty="0"/>
              <a:t> </a:t>
            </a:r>
            <a:r>
              <a:rPr lang="es-ES" altLang="zh-CN" dirty="0" err="1"/>
              <a:t>the</a:t>
            </a:r>
            <a:r>
              <a:rPr lang="es-ES" altLang="zh-CN" dirty="0"/>
              <a:t> real </a:t>
            </a:r>
            <a:r>
              <a:rPr lang="es-ES" altLang="zh-CN" dirty="0" err="1"/>
              <a:t>reward</a:t>
            </a:r>
            <a:r>
              <a:rPr lang="es-ES" altLang="zh-CN" dirty="0"/>
              <a:t> </a:t>
            </a:r>
            <a:r>
              <a:rPr lang="es-ES" altLang="zh-CN" dirty="0" err="1"/>
              <a:t>function</a:t>
            </a:r>
            <a:r>
              <a:rPr lang="es-ES" altLang="zh-CN" dirty="0"/>
              <a:t> </a:t>
            </a:r>
            <a:r>
              <a:rPr lang="es-ES" altLang="zh-CN" dirty="0" err="1"/>
              <a:t>but</a:t>
            </a:r>
            <a:r>
              <a:rPr lang="es-ES" altLang="zh-CN" dirty="0"/>
              <a:t> </a:t>
            </a:r>
            <a:r>
              <a:rPr lang="es-ES" altLang="zh-CN" dirty="0" err="1"/>
              <a:t>also</a:t>
            </a:r>
            <a:r>
              <a:rPr lang="es-ES" altLang="zh-CN" dirty="0"/>
              <a:t> </a:t>
            </a:r>
            <a:r>
              <a:rPr lang="es-ES" altLang="zh-CN" dirty="0" err="1"/>
              <a:t>for</a:t>
            </a:r>
            <a:r>
              <a:rPr lang="es-ES" altLang="zh-CN" dirty="0"/>
              <a:t> </a:t>
            </a:r>
            <a:r>
              <a:rPr lang="es-ES" altLang="zh-CN" dirty="0" err="1"/>
              <a:t>multiple</a:t>
            </a:r>
            <a:r>
              <a:rPr lang="es-ES" altLang="zh-CN" dirty="0"/>
              <a:t> </a:t>
            </a:r>
            <a:r>
              <a:rPr lang="es-ES" altLang="zh-CN" dirty="0" err="1"/>
              <a:t>bogus</a:t>
            </a:r>
            <a:r>
              <a:rPr lang="es-ES" altLang="zh-CN" dirty="0"/>
              <a:t> </a:t>
            </a:r>
            <a:r>
              <a:rPr lang="es-ES" altLang="zh-CN" dirty="0" err="1"/>
              <a:t>reward</a:t>
            </a:r>
            <a:r>
              <a:rPr lang="es-ES" altLang="zh-CN" dirty="0"/>
              <a:t> </a:t>
            </a:r>
            <a:r>
              <a:rPr lang="es-ES" altLang="zh-CN" dirty="0" err="1"/>
              <a:t>functions</a:t>
            </a:r>
            <a:r>
              <a:rPr lang="es-ES" altLang="zh-CN" dirty="0"/>
              <a:t>. As </a:t>
            </a:r>
            <a:r>
              <a:rPr lang="es-ES" altLang="zh-CN" dirty="0" err="1"/>
              <a:t>the</a:t>
            </a:r>
            <a:r>
              <a:rPr lang="es-ES" altLang="zh-CN" dirty="0"/>
              <a:t> </a:t>
            </a:r>
            <a:r>
              <a:rPr lang="es-ES" altLang="zh-CN" dirty="0" err="1"/>
              <a:t>trajectory</a:t>
            </a:r>
            <a:r>
              <a:rPr lang="es-ES" altLang="zh-CN" dirty="0"/>
              <a:t> </a:t>
            </a:r>
            <a:r>
              <a:rPr lang="es-ES" altLang="zh-CN" dirty="0" err="1"/>
              <a:t>progresses</a:t>
            </a:r>
            <a:r>
              <a:rPr lang="es-ES" altLang="zh-CN" dirty="0"/>
              <a:t>, </a:t>
            </a:r>
            <a:r>
              <a:rPr lang="es-ES" altLang="zh-CN" dirty="0" err="1"/>
              <a:t>fewer</a:t>
            </a:r>
            <a:r>
              <a:rPr lang="es-ES" altLang="zh-CN" dirty="0"/>
              <a:t> </a:t>
            </a:r>
            <a:r>
              <a:rPr lang="es-ES" altLang="zh-CN" dirty="0" err="1"/>
              <a:t>reward</a:t>
            </a:r>
            <a:r>
              <a:rPr lang="es-ES" altLang="zh-CN" dirty="0"/>
              <a:t> </a:t>
            </a:r>
            <a:r>
              <a:rPr lang="es-ES" altLang="zh-CN" dirty="0" err="1"/>
              <a:t>functions</a:t>
            </a:r>
            <a:r>
              <a:rPr lang="es-ES" altLang="zh-CN" dirty="0"/>
              <a:t> </a:t>
            </a:r>
            <a:r>
              <a:rPr lang="es-ES" altLang="zh-CN" dirty="0" err="1"/>
              <a:t>remain</a:t>
            </a:r>
            <a:r>
              <a:rPr lang="es-ES" altLang="zh-CN" dirty="0"/>
              <a:t> sensible, so </a:t>
            </a:r>
            <a:r>
              <a:rPr lang="es-ES" altLang="zh-CN" dirty="0" err="1"/>
              <a:t>these</a:t>
            </a:r>
            <a:r>
              <a:rPr lang="es-ES" altLang="zh-CN" dirty="0"/>
              <a:t> are </a:t>
            </a:r>
            <a:r>
              <a:rPr lang="es-ES" altLang="zh-CN" dirty="0" err="1"/>
              <a:t>pruned</a:t>
            </a:r>
            <a:r>
              <a:rPr lang="es-ES" altLang="zh-CN" dirty="0"/>
              <a:t> </a:t>
            </a:r>
            <a:r>
              <a:rPr lang="es-ES" altLang="zh-CN" dirty="0" err="1"/>
              <a:t>from</a:t>
            </a:r>
            <a:r>
              <a:rPr lang="es-ES" altLang="zh-CN" dirty="0"/>
              <a:t> </a:t>
            </a:r>
            <a:r>
              <a:rPr lang="es-ES" altLang="zh-CN" dirty="0" err="1"/>
              <a:t>consideration</a:t>
            </a:r>
            <a:r>
              <a:rPr lang="es-ES" altLang="zh-CN" dirty="0"/>
              <a:t>. </a:t>
            </a:r>
            <a:r>
              <a:rPr lang="es-ES" altLang="zh-CN" dirty="0" err="1"/>
              <a:t>Eventually</a:t>
            </a:r>
            <a:r>
              <a:rPr lang="es-ES" altLang="zh-CN" dirty="0"/>
              <a:t>, </a:t>
            </a:r>
            <a:r>
              <a:rPr lang="es-ES" altLang="zh-CN" dirty="0" err="1"/>
              <a:t>the</a:t>
            </a:r>
            <a:r>
              <a:rPr lang="es-ES" altLang="zh-CN" dirty="0"/>
              <a:t> </a:t>
            </a:r>
            <a:r>
              <a:rPr lang="es-ES" altLang="zh-CN" dirty="0" err="1"/>
              <a:t>policy</a:t>
            </a:r>
            <a:r>
              <a:rPr lang="es-ES" altLang="zh-CN" dirty="0"/>
              <a:t> </a:t>
            </a:r>
            <a:r>
              <a:rPr lang="es-ES" altLang="zh-CN" dirty="0" err="1"/>
              <a:t>selects</a:t>
            </a:r>
            <a:r>
              <a:rPr lang="es-ES" altLang="zh-CN" dirty="0"/>
              <a:t> </a:t>
            </a:r>
            <a:r>
              <a:rPr lang="es-ES" altLang="zh-CN" dirty="0" err="1"/>
              <a:t>actions</a:t>
            </a:r>
            <a:r>
              <a:rPr lang="es-ES" altLang="zh-CN" dirty="0"/>
              <a:t> </a:t>
            </a:r>
            <a:r>
              <a:rPr lang="es-ES" altLang="zh-CN" dirty="0" err="1"/>
              <a:t>only</a:t>
            </a:r>
            <a:r>
              <a:rPr lang="es-ES" altLang="zh-CN" dirty="0"/>
              <a:t> </a:t>
            </a:r>
            <a:r>
              <a:rPr lang="es-ES" altLang="zh-CN" dirty="0" err="1"/>
              <a:t>optimal</a:t>
            </a:r>
            <a:r>
              <a:rPr lang="es-ES" altLang="zh-CN" dirty="0"/>
              <a:t> </a:t>
            </a:r>
            <a:r>
              <a:rPr lang="es-ES" altLang="zh-CN" dirty="0" err="1"/>
              <a:t>for</a:t>
            </a:r>
            <a:r>
              <a:rPr lang="es-ES" altLang="zh-CN" dirty="0"/>
              <a:t> </a:t>
            </a:r>
            <a:r>
              <a:rPr lang="es-ES" altLang="zh-CN" dirty="0" err="1"/>
              <a:t>the</a:t>
            </a:r>
            <a:r>
              <a:rPr lang="es-ES" altLang="zh-CN" dirty="0"/>
              <a:t> true </a:t>
            </a:r>
            <a:r>
              <a:rPr lang="es-ES" altLang="zh-CN" dirty="0" err="1"/>
              <a:t>reward</a:t>
            </a:r>
            <a:r>
              <a:rPr lang="es-ES" altLang="zh-CN" dirty="0"/>
              <a:t> </a:t>
            </a:r>
            <a:r>
              <a:rPr lang="es-ES" altLang="zh-CN" dirty="0" err="1"/>
              <a:t>function</a:t>
            </a:r>
            <a:r>
              <a:rPr lang="es-ES" altLang="zh-CN" dirty="0"/>
              <a:t>. In </a:t>
            </a:r>
            <a:r>
              <a:rPr lang="es-ES" altLang="zh-CN" dirty="0" err="1"/>
              <a:t>this</a:t>
            </a:r>
            <a:r>
              <a:rPr lang="es-ES" altLang="zh-CN" dirty="0"/>
              <a:t> </a:t>
            </a:r>
            <a:r>
              <a:rPr lang="es-ES" altLang="zh-CN" dirty="0" err="1"/>
              <a:t>irrationality</a:t>
            </a:r>
            <a:r>
              <a:rPr lang="es-ES" altLang="zh-CN" dirty="0"/>
              <a:t> </a:t>
            </a:r>
            <a:r>
              <a:rPr lang="es-ES" altLang="zh-CN" dirty="0" err="1"/>
              <a:t>model</a:t>
            </a:r>
            <a:r>
              <a:rPr lang="es-ES" altLang="zh-CN" dirty="0"/>
              <a:t>, </a:t>
            </a:r>
            <a:r>
              <a:rPr lang="es-ES" altLang="zh-CN" dirty="0" err="1"/>
              <a:t>the</a:t>
            </a:r>
            <a:r>
              <a:rPr lang="es-ES" altLang="zh-CN" dirty="0"/>
              <a:t> </a:t>
            </a:r>
            <a:r>
              <a:rPr lang="es-ES" altLang="zh-CN" dirty="0" err="1"/>
              <a:t>deceptive</a:t>
            </a:r>
            <a:r>
              <a:rPr lang="es-ES" altLang="zh-CN" dirty="0"/>
              <a:t> Q-</a:t>
            </a:r>
            <a:r>
              <a:rPr lang="es-ES" altLang="zh-CN" dirty="0" err="1"/>
              <a:t>value</a:t>
            </a:r>
            <a:r>
              <a:rPr lang="es-ES" altLang="zh-CN" dirty="0"/>
              <a:t> of </a:t>
            </a:r>
            <a:r>
              <a:rPr lang="es-ES" altLang="zh-CN" dirty="0" err="1"/>
              <a:t>an</a:t>
            </a:r>
            <a:r>
              <a:rPr lang="es-ES" altLang="zh-CN" dirty="0"/>
              <a:t> </a:t>
            </a:r>
            <a:r>
              <a:rPr lang="es-ES" altLang="zh-CN" dirty="0" err="1"/>
              <a:t>action</a:t>
            </a:r>
            <a:r>
              <a:rPr lang="es-ES" altLang="zh-CN" dirty="0"/>
              <a:t> </a:t>
            </a:r>
            <a:r>
              <a:rPr lang="es-ES" altLang="zh-CN" dirty="0" err="1"/>
              <a:t>is</a:t>
            </a:r>
            <a:r>
              <a:rPr lang="es-ES" altLang="zh-CN" dirty="0"/>
              <a:t> a </a:t>
            </a:r>
            <a:r>
              <a:rPr lang="es-ES" altLang="zh-CN" dirty="0" err="1"/>
              <a:t>weighted</a:t>
            </a:r>
            <a:r>
              <a:rPr lang="es-ES" altLang="zh-CN" dirty="0"/>
              <a:t> sum of </a:t>
            </a:r>
            <a:r>
              <a:rPr lang="es-ES" altLang="zh-CN" dirty="0" err="1"/>
              <a:t>its</a:t>
            </a:r>
            <a:r>
              <a:rPr lang="es-ES" altLang="zh-CN" dirty="0"/>
              <a:t> </a:t>
            </a:r>
            <a:r>
              <a:rPr lang="es-ES" altLang="zh-CN" dirty="0" err="1"/>
              <a:t>optimal</a:t>
            </a:r>
            <a:r>
              <a:rPr lang="es-ES" altLang="zh-CN" dirty="0"/>
              <a:t> Q-</a:t>
            </a:r>
            <a:r>
              <a:rPr lang="es-ES" altLang="zh-CN" dirty="0" err="1"/>
              <a:t>value</a:t>
            </a:r>
            <a:r>
              <a:rPr lang="es-ES" altLang="zh-CN" dirty="0"/>
              <a:t> and a </a:t>
            </a:r>
            <a:r>
              <a:rPr lang="es-ES" altLang="zh-CN" dirty="0" err="1"/>
              <a:t>irrationality</a:t>
            </a:r>
            <a:r>
              <a:rPr lang="es-ES" altLang="zh-CN" dirty="0"/>
              <a:t> </a:t>
            </a:r>
            <a:r>
              <a:rPr lang="es-ES" altLang="zh-CN" dirty="0" err="1"/>
              <a:t>measure</a:t>
            </a:r>
            <a:r>
              <a:rPr lang="es-ES" altLang="zh-CN" dirty="0"/>
              <a:t>. </a:t>
            </a:r>
            <a:r>
              <a:rPr lang="es-ES" altLang="zh-CN" dirty="0" err="1"/>
              <a:t>The</a:t>
            </a:r>
            <a:r>
              <a:rPr lang="es-ES" altLang="zh-CN" dirty="0"/>
              <a:t> </a:t>
            </a:r>
            <a:r>
              <a:rPr lang="es-ES" altLang="zh-CN" dirty="0" err="1"/>
              <a:t>higher</a:t>
            </a:r>
            <a:r>
              <a:rPr lang="es-ES" altLang="zh-CN" dirty="0"/>
              <a:t> </a:t>
            </a:r>
            <a:r>
              <a:rPr lang="es-ES" altLang="zh-CN" dirty="0" err="1"/>
              <a:t>the</a:t>
            </a:r>
            <a:r>
              <a:rPr lang="es-ES" altLang="zh-CN" dirty="0"/>
              <a:t> </a:t>
            </a:r>
            <a:r>
              <a:rPr lang="es-ES" altLang="zh-CN" dirty="0" err="1"/>
              <a:t>weight</a:t>
            </a:r>
            <a:r>
              <a:rPr lang="es-ES" altLang="zh-CN" dirty="0"/>
              <a:t> </a:t>
            </a:r>
            <a:r>
              <a:rPr lang="es-ES" altLang="zh-CN" dirty="0" err="1"/>
              <a:t>on</a:t>
            </a:r>
            <a:r>
              <a:rPr lang="es-ES" altLang="zh-CN" dirty="0"/>
              <a:t> </a:t>
            </a:r>
            <a:r>
              <a:rPr lang="es-ES" altLang="zh-CN" dirty="0" err="1"/>
              <a:t>the</a:t>
            </a:r>
            <a:r>
              <a:rPr lang="es-ES" altLang="zh-CN" dirty="0"/>
              <a:t> </a:t>
            </a:r>
            <a:r>
              <a:rPr lang="es-ES" altLang="zh-CN" dirty="0" err="1"/>
              <a:t>optimal</a:t>
            </a:r>
            <a:r>
              <a:rPr lang="es-ES" altLang="zh-CN" dirty="0"/>
              <a:t> Q-</a:t>
            </a:r>
            <a:r>
              <a:rPr lang="es-ES" altLang="zh-CN" dirty="0" err="1"/>
              <a:t>value</a:t>
            </a:r>
            <a:r>
              <a:rPr lang="es-ES" altLang="zh-CN" dirty="0"/>
              <a:t>, </a:t>
            </a:r>
            <a:r>
              <a:rPr lang="es-ES" altLang="zh-CN" dirty="0" err="1"/>
              <a:t>the</a:t>
            </a:r>
            <a:r>
              <a:rPr lang="es-ES" altLang="zh-CN" dirty="0"/>
              <a:t> </a:t>
            </a:r>
            <a:r>
              <a:rPr lang="es-ES" altLang="zh-CN" dirty="0" err="1"/>
              <a:t>less</a:t>
            </a:r>
            <a:r>
              <a:rPr lang="es-ES" altLang="zh-CN" dirty="0"/>
              <a:t> </a:t>
            </a:r>
            <a:r>
              <a:rPr lang="es-ES" altLang="zh-CN" dirty="0" err="1"/>
              <a:t>deceptive</a:t>
            </a:r>
            <a:r>
              <a:rPr lang="es-ES" altLang="zh-CN" dirty="0"/>
              <a:t> </a:t>
            </a:r>
            <a:r>
              <a:rPr lang="es-ES" altLang="zh-CN" dirty="0" err="1"/>
              <a:t>the</a:t>
            </a:r>
            <a:r>
              <a:rPr lang="es-ES" altLang="zh-CN" dirty="0"/>
              <a:t> </a:t>
            </a:r>
            <a:r>
              <a:rPr lang="es-ES" altLang="zh-CN" dirty="0" err="1"/>
              <a:t>behaviour</a:t>
            </a:r>
            <a:r>
              <a:rPr lang="es-ES" altLang="zh-CN" dirty="0"/>
              <a:t>.</a:t>
            </a:r>
            <a:endParaRPr kumimoji="1" lang="zh-CN" altLang="en-US" dirty="0"/>
          </a:p>
        </p:txBody>
      </p:sp>
      <p:sp>
        <p:nvSpPr>
          <p:cNvPr id="4" name="灯片编号占位符 3"/>
          <p:cNvSpPr>
            <a:spLocks noGrp="1"/>
          </p:cNvSpPr>
          <p:nvPr>
            <p:ph type="sldNum" sz="quarter" idx="5"/>
          </p:nvPr>
        </p:nvSpPr>
        <p:spPr/>
        <p:txBody>
          <a:bodyPr/>
          <a:lstStyle/>
          <a:p>
            <a:fld id="{21DAF432-9F1A-2940-B277-D9A69DF456C2}" type="slidenum">
              <a:rPr kumimoji="1" lang="zh-CN" altLang="en-US" smtClean="0"/>
              <a:t>10</a:t>
            </a:fld>
            <a:endParaRPr kumimoji="1" lang="zh-CN" altLang="en-US"/>
          </a:p>
        </p:txBody>
      </p:sp>
    </p:spTree>
    <p:extLst>
      <p:ext uri="{BB962C8B-B14F-4D97-AF65-F5344CB8AC3E}">
        <p14:creationId xmlns:p14="http://schemas.microsoft.com/office/powerpoint/2010/main" val="30383088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5C4E1BA-334B-0F4D-BF70-83BEA6E8404D}"/>
              </a:ext>
            </a:extLst>
          </p:cNvPr>
          <p:cNvSpPr>
            <a:spLocks noGrp="1"/>
          </p:cNvSpPr>
          <p:nvPr>
            <p:ph type="ctrTitle"/>
          </p:nvPr>
        </p:nvSpPr>
        <p:spPr>
          <a:xfrm>
            <a:off x="1524000" y="1122363"/>
            <a:ext cx="9144000" cy="2387600"/>
          </a:xfrm>
        </p:spPr>
        <p:txBody>
          <a:bodyPr anchor="b"/>
          <a:lstStyle>
            <a:lvl1pPr algn="ctr">
              <a:defRPr sz="6000"/>
            </a:lvl1pPr>
          </a:lstStyle>
          <a:p>
            <a:r>
              <a:rPr kumimoji="1" lang="zh-CN" altLang="en-US"/>
              <a:t>单击此处编辑母版标题样式</a:t>
            </a:r>
          </a:p>
        </p:txBody>
      </p:sp>
      <p:sp>
        <p:nvSpPr>
          <p:cNvPr id="3" name="副标题 2">
            <a:extLst>
              <a:ext uri="{FF2B5EF4-FFF2-40B4-BE49-F238E27FC236}">
                <a16:creationId xmlns:a16="http://schemas.microsoft.com/office/drawing/2014/main" id="{80F9E2F4-8196-014B-AC76-8811755DA56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a:t>单击此处编辑母版副标题样式</a:t>
            </a:r>
          </a:p>
        </p:txBody>
      </p:sp>
      <p:sp>
        <p:nvSpPr>
          <p:cNvPr id="4" name="日期占位符 3">
            <a:extLst>
              <a:ext uri="{FF2B5EF4-FFF2-40B4-BE49-F238E27FC236}">
                <a16:creationId xmlns:a16="http://schemas.microsoft.com/office/drawing/2014/main" id="{C3E23B99-8F5D-9E41-A9E9-8252B17E06A2}"/>
              </a:ext>
            </a:extLst>
          </p:cNvPr>
          <p:cNvSpPr>
            <a:spLocks noGrp="1"/>
          </p:cNvSpPr>
          <p:nvPr>
            <p:ph type="dt" sz="half" idx="10"/>
          </p:nvPr>
        </p:nvSpPr>
        <p:spPr/>
        <p:txBody>
          <a:bodyPr/>
          <a:lstStyle/>
          <a:p>
            <a:fld id="{FA9F9329-A971-3B46-8390-B34A94FA9D45}" type="datetimeFigureOut">
              <a:rPr kumimoji="1" lang="zh-CN" altLang="en-US" smtClean="0"/>
              <a:t>2020/5/26</a:t>
            </a:fld>
            <a:endParaRPr kumimoji="1" lang="zh-CN" altLang="en-US"/>
          </a:p>
        </p:txBody>
      </p:sp>
      <p:sp>
        <p:nvSpPr>
          <p:cNvPr id="5" name="页脚占位符 4">
            <a:extLst>
              <a:ext uri="{FF2B5EF4-FFF2-40B4-BE49-F238E27FC236}">
                <a16:creationId xmlns:a16="http://schemas.microsoft.com/office/drawing/2014/main" id="{7184EC4C-6A25-FA4A-9AA5-8A2A624E53E0}"/>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F4723531-A321-1748-BC8E-91382D852970}"/>
              </a:ext>
            </a:extLst>
          </p:cNvPr>
          <p:cNvSpPr>
            <a:spLocks noGrp="1"/>
          </p:cNvSpPr>
          <p:nvPr>
            <p:ph type="sldNum" sz="quarter" idx="12"/>
          </p:nvPr>
        </p:nvSpPr>
        <p:spPr/>
        <p:txBody>
          <a:bodyPr/>
          <a:lstStyle/>
          <a:p>
            <a:fld id="{EE6103FC-479D-0A48-9529-9DEF5FD5F45C}" type="slidenum">
              <a:rPr kumimoji="1" lang="zh-CN" altLang="en-US" smtClean="0"/>
              <a:t>‹#›</a:t>
            </a:fld>
            <a:endParaRPr kumimoji="1" lang="zh-CN" altLang="en-US"/>
          </a:p>
        </p:txBody>
      </p:sp>
    </p:spTree>
    <p:extLst>
      <p:ext uri="{BB962C8B-B14F-4D97-AF65-F5344CB8AC3E}">
        <p14:creationId xmlns:p14="http://schemas.microsoft.com/office/powerpoint/2010/main" val="10950283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0A56264-296D-D843-AC71-8F09664A48D9}"/>
              </a:ext>
            </a:extLst>
          </p:cNvPr>
          <p:cNvSpPr>
            <a:spLocks noGrp="1"/>
          </p:cNvSpPr>
          <p:nvPr>
            <p:ph type="title"/>
          </p:nvPr>
        </p:nvSpPr>
        <p:spPr/>
        <p:txBody>
          <a:bodyPr/>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774533C5-4A21-0347-B51A-29EDF3B74242}"/>
              </a:ext>
            </a:extLst>
          </p:cNvPr>
          <p:cNvSpPr>
            <a:spLocks noGrp="1"/>
          </p:cNvSpPr>
          <p:nvPr>
            <p:ph type="body" orient="vert" idx="1"/>
          </p:nvPr>
        </p:nvSpPr>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1C3961C6-5D39-E24D-B124-306476A859CF}"/>
              </a:ext>
            </a:extLst>
          </p:cNvPr>
          <p:cNvSpPr>
            <a:spLocks noGrp="1"/>
          </p:cNvSpPr>
          <p:nvPr>
            <p:ph type="dt" sz="half" idx="10"/>
          </p:nvPr>
        </p:nvSpPr>
        <p:spPr/>
        <p:txBody>
          <a:bodyPr/>
          <a:lstStyle/>
          <a:p>
            <a:fld id="{FA9F9329-A971-3B46-8390-B34A94FA9D45}" type="datetimeFigureOut">
              <a:rPr kumimoji="1" lang="zh-CN" altLang="en-US" smtClean="0"/>
              <a:t>2020/5/26</a:t>
            </a:fld>
            <a:endParaRPr kumimoji="1" lang="zh-CN" altLang="en-US"/>
          </a:p>
        </p:txBody>
      </p:sp>
      <p:sp>
        <p:nvSpPr>
          <p:cNvPr id="5" name="页脚占位符 4">
            <a:extLst>
              <a:ext uri="{FF2B5EF4-FFF2-40B4-BE49-F238E27FC236}">
                <a16:creationId xmlns:a16="http://schemas.microsoft.com/office/drawing/2014/main" id="{38A2AB6D-BA48-9B44-B6BC-BE7B1FD67239}"/>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253204BC-E873-AB41-82C6-D2920135620E}"/>
              </a:ext>
            </a:extLst>
          </p:cNvPr>
          <p:cNvSpPr>
            <a:spLocks noGrp="1"/>
          </p:cNvSpPr>
          <p:nvPr>
            <p:ph type="sldNum" sz="quarter" idx="12"/>
          </p:nvPr>
        </p:nvSpPr>
        <p:spPr/>
        <p:txBody>
          <a:bodyPr/>
          <a:lstStyle/>
          <a:p>
            <a:fld id="{EE6103FC-479D-0A48-9529-9DEF5FD5F45C}" type="slidenum">
              <a:rPr kumimoji="1" lang="zh-CN" altLang="en-US" smtClean="0"/>
              <a:t>‹#›</a:t>
            </a:fld>
            <a:endParaRPr kumimoji="1" lang="zh-CN" altLang="en-US"/>
          </a:p>
        </p:txBody>
      </p:sp>
    </p:spTree>
    <p:extLst>
      <p:ext uri="{BB962C8B-B14F-4D97-AF65-F5344CB8AC3E}">
        <p14:creationId xmlns:p14="http://schemas.microsoft.com/office/powerpoint/2010/main" val="40657500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E1FA5ED5-FA9E-814F-93CB-2C4820B142DA}"/>
              </a:ext>
            </a:extLst>
          </p:cNvPr>
          <p:cNvSpPr>
            <a:spLocks noGrp="1"/>
          </p:cNvSpPr>
          <p:nvPr>
            <p:ph type="title" orient="vert"/>
          </p:nvPr>
        </p:nvSpPr>
        <p:spPr>
          <a:xfrm>
            <a:off x="8724900" y="365125"/>
            <a:ext cx="2628900" cy="5811838"/>
          </a:xfrm>
        </p:spPr>
        <p:txBody>
          <a:bodyPr vert="eaVert"/>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976FEA34-3756-4843-93D4-735F2EC6DADE}"/>
              </a:ext>
            </a:extLst>
          </p:cNvPr>
          <p:cNvSpPr>
            <a:spLocks noGrp="1"/>
          </p:cNvSpPr>
          <p:nvPr>
            <p:ph type="body" orient="vert" idx="1"/>
          </p:nvPr>
        </p:nvSpPr>
        <p:spPr>
          <a:xfrm>
            <a:off x="838200" y="365125"/>
            <a:ext cx="7734300" cy="5811838"/>
          </a:xfrm>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E87F2A2C-953E-B042-B7E8-7C331AA9F3F8}"/>
              </a:ext>
            </a:extLst>
          </p:cNvPr>
          <p:cNvSpPr>
            <a:spLocks noGrp="1"/>
          </p:cNvSpPr>
          <p:nvPr>
            <p:ph type="dt" sz="half" idx="10"/>
          </p:nvPr>
        </p:nvSpPr>
        <p:spPr/>
        <p:txBody>
          <a:bodyPr/>
          <a:lstStyle/>
          <a:p>
            <a:fld id="{FA9F9329-A971-3B46-8390-B34A94FA9D45}" type="datetimeFigureOut">
              <a:rPr kumimoji="1" lang="zh-CN" altLang="en-US" smtClean="0"/>
              <a:t>2020/5/26</a:t>
            </a:fld>
            <a:endParaRPr kumimoji="1" lang="zh-CN" altLang="en-US"/>
          </a:p>
        </p:txBody>
      </p:sp>
      <p:sp>
        <p:nvSpPr>
          <p:cNvPr id="5" name="页脚占位符 4">
            <a:extLst>
              <a:ext uri="{FF2B5EF4-FFF2-40B4-BE49-F238E27FC236}">
                <a16:creationId xmlns:a16="http://schemas.microsoft.com/office/drawing/2014/main" id="{FF538FF1-D5B8-654C-A059-054A8B4832D7}"/>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FB6ACBC2-D527-6E4A-AC6D-8ABEED2558C1}"/>
              </a:ext>
            </a:extLst>
          </p:cNvPr>
          <p:cNvSpPr>
            <a:spLocks noGrp="1"/>
          </p:cNvSpPr>
          <p:nvPr>
            <p:ph type="sldNum" sz="quarter" idx="12"/>
          </p:nvPr>
        </p:nvSpPr>
        <p:spPr/>
        <p:txBody>
          <a:bodyPr/>
          <a:lstStyle/>
          <a:p>
            <a:fld id="{EE6103FC-479D-0A48-9529-9DEF5FD5F45C}" type="slidenum">
              <a:rPr kumimoji="1" lang="zh-CN" altLang="en-US" smtClean="0"/>
              <a:t>‹#›</a:t>
            </a:fld>
            <a:endParaRPr kumimoji="1" lang="zh-CN" altLang="en-US"/>
          </a:p>
        </p:txBody>
      </p:sp>
    </p:spTree>
    <p:extLst>
      <p:ext uri="{BB962C8B-B14F-4D97-AF65-F5344CB8AC3E}">
        <p14:creationId xmlns:p14="http://schemas.microsoft.com/office/powerpoint/2010/main" val="14271206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D8A6555-DDC0-6746-866E-4B9612D64195}"/>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D44C8E8E-ABDB-0144-81C9-AAB2271525A4}"/>
              </a:ext>
            </a:extLst>
          </p:cNvPr>
          <p:cNvSpPr>
            <a:spLocks noGrp="1"/>
          </p:cNvSpPr>
          <p:nvPr>
            <p:ph idx="1"/>
          </p:nvPr>
        </p:nvSpPr>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1DF72673-3D3E-AB4F-99CD-14CB9F62A0F1}"/>
              </a:ext>
            </a:extLst>
          </p:cNvPr>
          <p:cNvSpPr>
            <a:spLocks noGrp="1"/>
          </p:cNvSpPr>
          <p:nvPr>
            <p:ph type="dt" sz="half" idx="10"/>
          </p:nvPr>
        </p:nvSpPr>
        <p:spPr/>
        <p:txBody>
          <a:bodyPr/>
          <a:lstStyle/>
          <a:p>
            <a:fld id="{FA9F9329-A971-3B46-8390-B34A94FA9D45}" type="datetimeFigureOut">
              <a:rPr kumimoji="1" lang="zh-CN" altLang="en-US" smtClean="0"/>
              <a:t>2020/5/26</a:t>
            </a:fld>
            <a:endParaRPr kumimoji="1" lang="zh-CN" altLang="en-US"/>
          </a:p>
        </p:txBody>
      </p:sp>
      <p:sp>
        <p:nvSpPr>
          <p:cNvPr id="5" name="页脚占位符 4">
            <a:extLst>
              <a:ext uri="{FF2B5EF4-FFF2-40B4-BE49-F238E27FC236}">
                <a16:creationId xmlns:a16="http://schemas.microsoft.com/office/drawing/2014/main" id="{37AEA3C3-2A0D-2140-97F0-1B8D55211998}"/>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85E19725-2830-6A44-884C-CB141CFB643B}"/>
              </a:ext>
            </a:extLst>
          </p:cNvPr>
          <p:cNvSpPr>
            <a:spLocks noGrp="1"/>
          </p:cNvSpPr>
          <p:nvPr>
            <p:ph type="sldNum" sz="quarter" idx="12"/>
          </p:nvPr>
        </p:nvSpPr>
        <p:spPr/>
        <p:txBody>
          <a:bodyPr/>
          <a:lstStyle/>
          <a:p>
            <a:fld id="{EE6103FC-479D-0A48-9529-9DEF5FD5F45C}" type="slidenum">
              <a:rPr kumimoji="1" lang="zh-CN" altLang="en-US" smtClean="0"/>
              <a:t>‹#›</a:t>
            </a:fld>
            <a:endParaRPr kumimoji="1" lang="zh-CN" altLang="en-US"/>
          </a:p>
        </p:txBody>
      </p:sp>
    </p:spTree>
    <p:extLst>
      <p:ext uri="{BB962C8B-B14F-4D97-AF65-F5344CB8AC3E}">
        <p14:creationId xmlns:p14="http://schemas.microsoft.com/office/powerpoint/2010/main" val="29019042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50193A-A2D8-6F44-822C-AB34C441E90F}"/>
              </a:ext>
            </a:extLst>
          </p:cNvPr>
          <p:cNvSpPr>
            <a:spLocks noGrp="1"/>
          </p:cNvSpPr>
          <p:nvPr>
            <p:ph type="title"/>
          </p:nvPr>
        </p:nvSpPr>
        <p:spPr>
          <a:xfrm>
            <a:off x="831850" y="1709738"/>
            <a:ext cx="10515600" cy="2852737"/>
          </a:xfrm>
        </p:spPr>
        <p:txBody>
          <a:bodyPr anchor="b"/>
          <a:lstStyle>
            <a:lvl1pPr>
              <a:defRPr sz="6000"/>
            </a:lvl1pPr>
          </a:lstStyle>
          <a:p>
            <a:r>
              <a:rPr kumimoji="1" lang="zh-CN" altLang="en-US"/>
              <a:t>单击此处编辑母版标题样式</a:t>
            </a:r>
          </a:p>
        </p:txBody>
      </p:sp>
      <p:sp>
        <p:nvSpPr>
          <p:cNvPr id="3" name="文本占位符 2">
            <a:extLst>
              <a:ext uri="{FF2B5EF4-FFF2-40B4-BE49-F238E27FC236}">
                <a16:creationId xmlns:a16="http://schemas.microsoft.com/office/drawing/2014/main" id="{6CC28634-0DE0-6748-B792-4ED8612766B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a:t>单击此处编辑母版文本样式</a:t>
            </a:r>
          </a:p>
        </p:txBody>
      </p:sp>
      <p:sp>
        <p:nvSpPr>
          <p:cNvPr id="4" name="日期占位符 3">
            <a:extLst>
              <a:ext uri="{FF2B5EF4-FFF2-40B4-BE49-F238E27FC236}">
                <a16:creationId xmlns:a16="http://schemas.microsoft.com/office/drawing/2014/main" id="{8E66A8D9-E60B-FE40-851D-628B74F32910}"/>
              </a:ext>
            </a:extLst>
          </p:cNvPr>
          <p:cNvSpPr>
            <a:spLocks noGrp="1"/>
          </p:cNvSpPr>
          <p:nvPr>
            <p:ph type="dt" sz="half" idx="10"/>
          </p:nvPr>
        </p:nvSpPr>
        <p:spPr/>
        <p:txBody>
          <a:bodyPr/>
          <a:lstStyle/>
          <a:p>
            <a:fld id="{FA9F9329-A971-3B46-8390-B34A94FA9D45}" type="datetimeFigureOut">
              <a:rPr kumimoji="1" lang="zh-CN" altLang="en-US" smtClean="0"/>
              <a:t>2020/5/26</a:t>
            </a:fld>
            <a:endParaRPr kumimoji="1" lang="zh-CN" altLang="en-US"/>
          </a:p>
        </p:txBody>
      </p:sp>
      <p:sp>
        <p:nvSpPr>
          <p:cNvPr id="5" name="页脚占位符 4">
            <a:extLst>
              <a:ext uri="{FF2B5EF4-FFF2-40B4-BE49-F238E27FC236}">
                <a16:creationId xmlns:a16="http://schemas.microsoft.com/office/drawing/2014/main" id="{A2339473-7EFB-484D-AC10-5673252F9093}"/>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BA7FB2E8-66CE-3448-8185-F635CC699CA9}"/>
              </a:ext>
            </a:extLst>
          </p:cNvPr>
          <p:cNvSpPr>
            <a:spLocks noGrp="1"/>
          </p:cNvSpPr>
          <p:nvPr>
            <p:ph type="sldNum" sz="quarter" idx="12"/>
          </p:nvPr>
        </p:nvSpPr>
        <p:spPr/>
        <p:txBody>
          <a:bodyPr/>
          <a:lstStyle/>
          <a:p>
            <a:fld id="{EE6103FC-479D-0A48-9529-9DEF5FD5F45C}" type="slidenum">
              <a:rPr kumimoji="1" lang="zh-CN" altLang="en-US" smtClean="0"/>
              <a:t>‹#›</a:t>
            </a:fld>
            <a:endParaRPr kumimoji="1" lang="zh-CN" altLang="en-US"/>
          </a:p>
        </p:txBody>
      </p:sp>
    </p:spTree>
    <p:extLst>
      <p:ext uri="{BB962C8B-B14F-4D97-AF65-F5344CB8AC3E}">
        <p14:creationId xmlns:p14="http://schemas.microsoft.com/office/powerpoint/2010/main" val="31747950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299DBCB-0BFC-114A-8680-7F802B0454C7}"/>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2C55BCD9-94B9-E14F-ABC3-CC70DCDDF1CF}"/>
              </a:ext>
            </a:extLst>
          </p:cNvPr>
          <p:cNvSpPr>
            <a:spLocks noGrp="1"/>
          </p:cNvSpPr>
          <p:nvPr>
            <p:ph sz="half" idx="1"/>
          </p:nvPr>
        </p:nvSpPr>
        <p:spPr>
          <a:xfrm>
            <a:off x="838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内容占位符 3">
            <a:extLst>
              <a:ext uri="{FF2B5EF4-FFF2-40B4-BE49-F238E27FC236}">
                <a16:creationId xmlns:a16="http://schemas.microsoft.com/office/drawing/2014/main" id="{F70605DA-E970-3F4E-A6B5-8B34E42D4B79}"/>
              </a:ext>
            </a:extLst>
          </p:cNvPr>
          <p:cNvSpPr>
            <a:spLocks noGrp="1"/>
          </p:cNvSpPr>
          <p:nvPr>
            <p:ph sz="half" idx="2"/>
          </p:nvPr>
        </p:nvSpPr>
        <p:spPr>
          <a:xfrm>
            <a:off x="6172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日期占位符 4">
            <a:extLst>
              <a:ext uri="{FF2B5EF4-FFF2-40B4-BE49-F238E27FC236}">
                <a16:creationId xmlns:a16="http://schemas.microsoft.com/office/drawing/2014/main" id="{73EF6C5D-E7BD-8447-BFA6-A64102551904}"/>
              </a:ext>
            </a:extLst>
          </p:cNvPr>
          <p:cNvSpPr>
            <a:spLocks noGrp="1"/>
          </p:cNvSpPr>
          <p:nvPr>
            <p:ph type="dt" sz="half" idx="10"/>
          </p:nvPr>
        </p:nvSpPr>
        <p:spPr/>
        <p:txBody>
          <a:bodyPr/>
          <a:lstStyle/>
          <a:p>
            <a:fld id="{FA9F9329-A971-3B46-8390-B34A94FA9D45}" type="datetimeFigureOut">
              <a:rPr kumimoji="1" lang="zh-CN" altLang="en-US" smtClean="0"/>
              <a:t>2020/5/26</a:t>
            </a:fld>
            <a:endParaRPr kumimoji="1" lang="zh-CN" altLang="en-US"/>
          </a:p>
        </p:txBody>
      </p:sp>
      <p:sp>
        <p:nvSpPr>
          <p:cNvPr id="6" name="页脚占位符 5">
            <a:extLst>
              <a:ext uri="{FF2B5EF4-FFF2-40B4-BE49-F238E27FC236}">
                <a16:creationId xmlns:a16="http://schemas.microsoft.com/office/drawing/2014/main" id="{4E5EC129-F5DB-D84F-9B10-116E8539F8BF}"/>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95A01DC4-9EBA-6344-97FC-B6B1FED3C06E}"/>
              </a:ext>
            </a:extLst>
          </p:cNvPr>
          <p:cNvSpPr>
            <a:spLocks noGrp="1"/>
          </p:cNvSpPr>
          <p:nvPr>
            <p:ph type="sldNum" sz="quarter" idx="12"/>
          </p:nvPr>
        </p:nvSpPr>
        <p:spPr/>
        <p:txBody>
          <a:bodyPr/>
          <a:lstStyle/>
          <a:p>
            <a:fld id="{EE6103FC-479D-0A48-9529-9DEF5FD5F45C}" type="slidenum">
              <a:rPr kumimoji="1" lang="zh-CN" altLang="en-US" smtClean="0"/>
              <a:t>‹#›</a:t>
            </a:fld>
            <a:endParaRPr kumimoji="1" lang="zh-CN" altLang="en-US"/>
          </a:p>
        </p:txBody>
      </p:sp>
    </p:spTree>
    <p:extLst>
      <p:ext uri="{BB962C8B-B14F-4D97-AF65-F5344CB8AC3E}">
        <p14:creationId xmlns:p14="http://schemas.microsoft.com/office/powerpoint/2010/main" val="24474321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C2D9DDE-6558-7147-B777-588BA92706AB}"/>
              </a:ext>
            </a:extLst>
          </p:cNvPr>
          <p:cNvSpPr>
            <a:spLocks noGrp="1"/>
          </p:cNvSpPr>
          <p:nvPr>
            <p:ph type="title"/>
          </p:nvPr>
        </p:nvSpPr>
        <p:spPr>
          <a:xfrm>
            <a:off x="839788" y="365125"/>
            <a:ext cx="10515600" cy="1325563"/>
          </a:xfrm>
        </p:spPr>
        <p:txBody>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C6808820-0AE8-1944-B53C-F51F4EF2DE8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4" name="内容占位符 3">
            <a:extLst>
              <a:ext uri="{FF2B5EF4-FFF2-40B4-BE49-F238E27FC236}">
                <a16:creationId xmlns:a16="http://schemas.microsoft.com/office/drawing/2014/main" id="{4E9DE190-33D1-7C45-8FF9-E653EB3B8A6A}"/>
              </a:ext>
            </a:extLst>
          </p:cNvPr>
          <p:cNvSpPr>
            <a:spLocks noGrp="1"/>
          </p:cNvSpPr>
          <p:nvPr>
            <p:ph sz="half" idx="2"/>
          </p:nvPr>
        </p:nvSpPr>
        <p:spPr>
          <a:xfrm>
            <a:off x="839788" y="2505075"/>
            <a:ext cx="5157787"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文本占位符 4">
            <a:extLst>
              <a:ext uri="{FF2B5EF4-FFF2-40B4-BE49-F238E27FC236}">
                <a16:creationId xmlns:a16="http://schemas.microsoft.com/office/drawing/2014/main" id="{0C245DB2-0D94-B446-9228-9075762C20B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6" name="内容占位符 5">
            <a:extLst>
              <a:ext uri="{FF2B5EF4-FFF2-40B4-BE49-F238E27FC236}">
                <a16:creationId xmlns:a16="http://schemas.microsoft.com/office/drawing/2014/main" id="{61909A49-C01B-214A-8BD1-F530493ACB2D}"/>
              </a:ext>
            </a:extLst>
          </p:cNvPr>
          <p:cNvSpPr>
            <a:spLocks noGrp="1"/>
          </p:cNvSpPr>
          <p:nvPr>
            <p:ph sz="quarter" idx="4"/>
          </p:nvPr>
        </p:nvSpPr>
        <p:spPr>
          <a:xfrm>
            <a:off x="6172200" y="2505075"/>
            <a:ext cx="5183188"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7" name="日期占位符 6">
            <a:extLst>
              <a:ext uri="{FF2B5EF4-FFF2-40B4-BE49-F238E27FC236}">
                <a16:creationId xmlns:a16="http://schemas.microsoft.com/office/drawing/2014/main" id="{9C344A73-127D-AA4C-8E2D-9F127B2A6013}"/>
              </a:ext>
            </a:extLst>
          </p:cNvPr>
          <p:cNvSpPr>
            <a:spLocks noGrp="1"/>
          </p:cNvSpPr>
          <p:nvPr>
            <p:ph type="dt" sz="half" idx="10"/>
          </p:nvPr>
        </p:nvSpPr>
        <p:spPr/>
        <p:txBody>
          <a:bodyPr/>
          <a:lstStyle/>
          <a:p>
            <a:fld id="{FA9F9329-A971-3B46-8390-B34A94FA9D45}" type="datetimeFigureOut">
              <a:rPr kumimoji="1" lang="zh-CN" altLang="en-US" smtClean="0"/>
              <a:t>2020/5/26</a:t>
            </a:fld>
            <a:endParaRPr kumimoji="1" lang="zh-CN" altLang="en-US"/>
          </a:p>
        </p:txBody>
      </p:sp>
      <p:sp>
        <p:nvSpPr>
          <p:cNvPr id="8" name="页脚占位符 7">
            <a:extLst>
              <a:ext uri="{FF2B5EF4-FFF2-40B4-BE49-F238E27FC236}">
                <a16:creationId xmlns:a16="http://schemas.microsoft.com/office/drawing/2014/main" id="{A83AB388-9074-D743-BA8C-FBF0630EAECD}"/>
              </a:ext>
            </a:extLst>
          </p:cNvPr>
          <p:cNvSpPr>
            <a:spLocks noGrp="1"/>
          </p:cNvSpPr>
          <p:nvPr>
            <p:ph type="ftr" sz="quarter" idx="11"/>
          </p:nvPr>
        </p:nvSpPr>
        <p:spPr/>
        <p:txBody>
          <a:bodyPr/>
          <a:lstStyle/>
          <a:p>
            <a:endParaRPr kumimoji="1" lang="zh-CN" altLang="en-US"/>
          </a:p>
        </p:txBody>
      </p:sp>
      <p:sp>
        <p:nvSpPr>
          <p:cNvPr id="9" name="灯片编号占位符 8">
            <a:extLst>
              <a:ext uri="{FF2B5EF4-FFF2-40B4-BE49-F238E27FC236}">
                <a16:creationId xmlns:a16="http://schemas.microsoft.com/office/drawing/2014/main" id="{D34FE924-F530-2F40-8BD5-84FA5B562FDE}"/>
              </a:ext>
            </a:extLst>
          </p:cNvPr>
          <p:cNvSpPr>
            <a:spLocks noGrp="1"/>
          </p:cNvSpPr>
          <p:nvPr>
            <p:ph type="sldNum" sz="quarter" idx="12"/>
          </p:nvPr>
        </p:nvSpPr>
        <p:spPr/>
        <p:txBody>
          <a:bodyPr/>
          <a:lstStyle/>
          <a:p>
            <a:fld id="{EE6103FC-479D-0A48-9529-9DEF5FD5F45C}" type="slidenum">
              <a:rPr kumimoji="1" lang="zh-CN" altLang="en-US" smtClean="0"/>
              <a:t>‹#›</a:t>
            </a:fld>
            <a:endParaRPr kumimoji="1" lang="zh-CN" altLang="en-US"/>
          </a:p>
        </p:txBody>
      </p:sp>
    </p:spTree>
    <p:extLst>
      <p:ext uri="{BB962C8B-B14F-4D97-AF65-F5344CB8AC3E}">
        <p14:creationId xmlns:p14="http://schemas.microsoft.com/office/powerpoint/2010/main" val="20069802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8D67BFD-EEF3-CC47-9D8E-A9107771974E}"/>
              </a:ext>
            </a:extLst>
          </p:cNvPr>
          <p:cNvSpPr>
            <a:spLocks noGrp="1"/>
          </p:cNvSpPr>
          <p:nvPr>
            <p:ph type="title"/>
          </p:nvPr>
        </p:nvSpPr>
        <p:spPr/>
        <p:txBody>
          <a:bodyPr/>
          <a:lstStyle/>
          <a:p>
            <a:r>
              <a:rPr kumimoji="1" lang="zh-CN" altLang="en-US"/>
              <a:t>单击此处编辑母版标题样式</a:t>
            </a:r>
          </a:p>
        </p:txBody>
      </p:sp>
      <p:sp>
        <p:nvSpPr>
          <p:cNvPr id="3" name="日期占位符 2">
            <a:extLst>
              <a:ext uri="{FF2B5EF4-FFF2-40B4-BE49-F238E27FC236}">
                <a16:creationId xmlns:a16="http://schemas.microsoft.com/office/drawing/2014/main" id="{AFD8F1AC-2A6F-8F4A-9BED-5408AB4A9666}"/>
              </a:ext>
            </a:extLst>
          </p:cNvPr>
          <p:cNvSpPr>
            <a:spLocks noGrp="1"/>
          </p:cNvSpPr>
          <p:nvPr>
            <p:ph type="dt" sz="half" idx="10"/>
          </p:nvPr>
        </p:nvSpPr>
        <p:spPr/>
        <p:txBody>
          <a:bodyPr/>
          <a:lstStyle/>
          <a:p>
            <a:fld id="{FA9F9329-A971-3B46-8390-B34A94FA9D45}" type="datetimeFigureOut">
              <a:rPr kumimoji="1" lang="zh-CN" altLang="en-US" smtClean="0"/>
              <a:t>2020/5/26</a:t>
            </a:fld>
            <a:endParaRPr kumimoji="1" lang="zh-CN" altLang="en-US"/>
          </a:p>
        </p:txBody>
      </p:sp>
      <p:sp>
        <p:nvSpPr>
          <p:cNvPr id="4" name="页脚占位符 3">
            <a:extLst>
              <a:ext uri="{FF2B5EF4-FFF2-40B4-BE49-F238E27FC236}">
                <a16:creationId xmlns:a16="http://schemas.microsoft.com/office/drawing/2014/main" id="{246E55F4-5169-694A-A0BD-14DC16B8AF3D}"/>
              </a:ext>
            </a:extLst>
          </p:cNvPr>
          <p:cNvSpPr>
            <a:spLocks noGrp="1"/>
          </p:cNvSpPr>
          <p:nvPr>
            <p:ph type="ftr" sz="quarter" idx="11"/>
          </p:nvPr>
        </p:nvSpPr>
        <p:spPr/>
        <p:txBody>
          <a:bodyPr/>
          <a:lstStyle/>
          <a:p>
            <a:endParaRPr kumimoji="1" lang="zh-CN" altLang="en-US"/>
          </a:p>
        </p:txBody>
      </p:sp>
      <p:sp>
        <p:nvSpPr>
          <p:cNvPr id="5" name="灯片编号占位符 4">
            <a:extLst>
              <a:ext uri="{FF2B5EF4-FFF2-40B4-BE49-F238E27FC236}">
                <a16:creationId xmlns:a16="http://schemas.microsoft.com/office/drawing/2014/main" id="{B9DC20FF-F1A7-AF42-911E-2873201D6B95}"/>
              </a:ext>
            </a:extLst>
          </p:cNvPr>
          <p:cNvSpPr>
            <a:spLocks noGrp="1"/>
          </p:cNvSpPr>
          <p:nvPr>
            <p:ph type="sldNum" sz="quarter" idx="12"/>
          </p:nvPr>
        </p:nvSpPr>
        <p:spPr/>
        <p:txBody>
          <a:bodyPr/>
          <a:lstStyle/>
          <a:p>
            <a:fld id="{EE6103FC-479D-0A48-9529-9DEF5FD5F45C}" type="slidenum">
              <a:rPr kumimoji="1" lang="zh-CN" altLang="en-US" smtClean="0"/>
              <a:t>‹#›</a:t>
            </a:fld>
            <a:endParaRPr kumimoji="1" lang="zh-CN" altLang="en-US"/>
          </a:p>
        </p:txBody>
      </p:sp>
    </p:spTree>
    <p:extLst>
      <p:ext uri="{BB962C8B-B14F-4D97-AF65-F5344CB8AC3E}">
        <p14:creationId xmlns:p14="http://schemas.microsoft.com/office/powerpoint/2010/main" val="8098403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C832D304-FB1D-054B-88CD-88D626A281A6}"/>
              </a:ext>
            </a:extLst>
          </p:cNvPr>
          <p:cNvSpPr>
            <a:spLocks noGrp="1"/>
          </p:cNvSpPr>
          <p:nvPr>
            <p:ph type="dt" sz="half" idx="10"/>
          </p:nvPr>
        </p:nvSpPr>
        <p:spPr/>
        <p:txBody>
          <a:bodyPr/>
          <a:lstStyle/>
          <a:p>
            <a:fld id="{FA9F9329-A971-3B46-8390-B34A94FA9D45}" type="datetimeFigureOut">
              <a:rPr kumimoji="1" lang="zh-CN" altLang="en-US" smtClean="0"/>
              <a:t>2020/5/26</a:t>
            </a:fld>
            <a:endParaRPr kumimoji="1" lang="zh-CN" altLang="en-US"/>
          </a:p>
        </p:txBody>
      </p:sp>
      <p:sp>
        <p:nvSpPr>
          <p:cNvPr id="3" name="页脚占位符 2">
            <a:extLst>
              <a:ext uri="{FF2B5EF4-FFF2-40B4-BE49-F238E27FC236}">
                <a16:creationId xmlns:a16="http://schemas.microsoft.com/office/drawing/2014/main" id="{2527F2F8-9225-9C42-B05C-CA622E8A05E9}"/>
              </a:ext>
            </a:extLst>
          </p:cNvPr>
          <p:cNvSpPr>
            <a:spLocks noGrp="1"/>
          </p:cNvSpPr>
          <p:nvPr>
            <p:ph type="ftr" sz="quarter" idx="11"/>
          </p:nvPr>
        </p:nvSpPr>
        <p:spPr/>
        <p:txBody>
          <a:bodyPr/>
          <a:lstStyle/>
          <a:p>
            <a:endParaRPr kumimoji="1" lang="zh-CN" altLang="en-US"/>
          </a:p>
        </p:txBody>
      </p:sp>
      <p:sp>
        <p:nvSpPr>
          <p:cNvPr id="4" name="灯片编号占位符 3">
            <a:extLst>
              <a:ext uri="{FF2B5EF4-FFF2-40B4-BE49-F238E27FC236}">
                <a16:creationId xmlns:a16="http://schemas.microsoft.com/office/drawing/2014/main" id="{62FA2541-BEB3-7A4A-9398-FF48906F26AF}"/>
              </a:ext>
            </a:extLst>
          </p:cNvPr>
          <p:cNvSpPr>
            <a:spLocks noGrp="1"/>
          </p:cNvSpPr>
          <p:nvPr>
            <p:ph type="sldNum" sz="quarter" idx="12"/>
          </p:nvPr>
        </p:nvSpPr>
        <p:spPr/>
        <p:txBody>
          <a:bodyPr/>
          <a:lstStyle/>
          <a:p>
            <a:fld id="{EE6103FC-479D-0A48-9529-9DEF5FD5F45C}" type="slidenum">
              <a:rPr kumimoji="1" lang="zh-CN" altLang="en-US" smtClean="0"/>
              <a:t>‹#›</a:t>
            </a:fld>
            <a:endParaRPr kumimoji="1" lang="zh-CN" altLang="en-US"/>
          </a:p>
        </p:txBody>
      </p:sp>
    </p:spTree>
    <p:extLst>
      <p:ext uri="{BB962C8B-B14F-4D97-AF65-F5344CB8AC3E}">
        <p14:creationId xmlns:p14="http://schemas.microsoft.com/office/powerpoint/2010/main" val="26605447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043F91-B2E6-FE4B-A7BA-08659C6B4AB6}"/>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内容占位符 2">
            <a:extLst>
              <a:ext uri="{FF2B5EF4-FFF2-40B4-BE49-F238E27FC236}">
                <a16:creationId xmlns:a16="http://schemas.microsoft.com/office/drawing/2014/main" id="{793A2BB9-7FDC-8642-AB9A-462B7E0CCF1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文本占位符 3">
            <a:extLst>
              <a:ext uri="{FF2B5EF4-FFF2-40B4-BE49-F238E27FC236}">
                <a16:creationId xmlns:a16="http://schemas.microsoft.com/office/drawing/2014/main" id="{96724442-3B80-2D48-BBEC-9DC076C99C4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a:extLst>
              <a:ext uri="{FF2B5EF4-FFF2-40B4-BE49-F238E27FC236}">
                <a16:creationId xmlns:a16="http://schemas.microsoft.com/office/drawing/2014/main" id="{E96504D3-1092-474A-9F58-EBDF90E13E24}"/>
              </a:ext>
            </a:extLst>
          </p:cNvPr>
          <p:cNvSpPr>
            <a:spLocks noGrp="1"/>
          </p:cNvSpPr>
          <p:nvPr>
            <p:ph type="dt" sz="half" idx="10"/>
          </p:nvPr>
        </p:nvSpPr>
        <p:spPr/>
        <p:txBody>
          <a:bodyPr/>
          <a:lstStyle/>
          <a:p>
            <a:fld id="{FA9F9329-A971-3B46-8390-B34A94FA9D45}" type="datetimeFigureOut">
              <a:rPr kumimoji="1" lang="zh-CN" altLang="en-US" smtClean="0"/>
              <a:t>2020/5/26</a:t>
            </a:fld>
            <a:endParaRPr kumimoji="1" lang="zh-CN" altLang="en-US"/>
          </a:p>
        </p:txBody>
      </p:sp>
      <p:sp>
        <p:nvSpPr>
          <p:cNvPr id="6" name="页脚占位符 5">
            <a:extLst>
              <a:ext uri="{FF2B5EF4-FFF2-40B4-BE49-F238E27FC236}">
                <a16:creationId xmlns:a16="http://schemas.microsoft.com/office/drawing/2014/main" id="{056671D8-B9AB-8848-BE54-01C8E80F9A0C}"/>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4C3A033D-999B-E84F-B99C-989592041242}"/>
              </a:ext>
            </a:extLst>
          </p:cNvPr>
          <p:cNvSpPr>
            <a:spLocks noGrp="1"/>
          </p:cNvSpPr>
          <p:nvPr>
            <p:ph type="sldNum" sz="quarter" idx="12"/>
          </p:nvPr>
        </p:nvSpPr>
        <p:spPr/>
        <p:txBody>
          <a:bodyPr/>
          <a:lstStyle/>
          <a:p>
            <a:fld id="{EE6103FC-479D-0A48-9529-9DEF5FD5F45C}" type="slidenum">
              <a:rPr kumimoji="1" lang="zh-CN" altLang="en-US" smtClean="0"/>
              <a:t>‹#›</a:t>
            </a:fld>
            <a:endParaRPr kumimoji="1" lang="zh-CN" altLang="en-US"/>
          </a:p>
        </p:txBody>
      </p:sp>
    </p:spTree>
    <p:extLst>
      <p:ext uri="{BB962C8B-B14F-4D97-AF65-F5344CB8AC3E}">
        <p14:creationId xmlns:p14="http://schemas.microsoft.com/office/powerpoint/2010/main" val="15984655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A183E5-FE3F-A649-A1A3-F02D5F87FE5E}"/>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图片占位符 2">
            <a:extLst>
              <a:ext uri="{FF2B5EF4-FFF2-40B4-BE49-F238E27FC236}">
                <a16:creationId xmlns:a16="http://schemas.microsoft.com/office/drawing/2014/main" id="{90840F1A-C4E8-294B-8B56-9C0AD08EAE4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a:extLst>
              <a:ext uri="{FF2B5EF4-FFF2-40B4-BE49-F238E27FC236}">
                <a16:creationId xmlns:a16="http://schemas.microsoft.com/office/drawing/2014/main" id="{FC37623E-6E3B-B545-9C3D-E3D0C5DA053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a:extLst>
              <a:ext uri="{FF2B5EF4-FFF2-40B4-BE49-F238E27FC236}">
                <a16:creationId xmlns:a16="http://schemas.microsoft.com/office/drawing/2014/main" id="{3C396BB9-C96F-154D-A271-17B5CD7672C9}"/>
              </a:ext>
            </a:extLst>
          </p:cNvPr>
          <p:cNvSpPr>
            <a:spLocks noGrp="1"/>
          </p:cNvSpPr>
          <p:nvPr>
            <p:ph type="dt" sz="half" idx="10"/>
          </p:nvPr>
        </p:nvSpPr>
        <p:spPr/>
        <p:txBody>
          <a:bodyPr/>
          <a:lstStyle/>
          <a:p>
            <a:fld id="{FA9F9329-A971-3B46-8390-B34A94FA9D45}" type="datetimeFigureOut">
              <a:rPr kumimoji="1" lang="zh-CN" altLang="en-US" smtClean="0"/>
              <a:t>2020/5/26</a:t>
            </a:fld>
            <a:endParaRPr kumimoji="1" lang="zh-CN" altLang="en-US"/>
          </a:p>
        </p:txBody>
      </p:sp>
      <p:sp>
        <p:nvSpPr>
          <p:cNvPr id="6" name="页脚占位符 5">
            <a:extLst>
              <a:ext uri="{FF2B5EF4-FFF2-40B4-BE49-F238E27FC236}">
                <a16:creationId xmlns:a16="http://schemas.microsoft.com/office/drawing/2014/main" id="{1F0CD15C-5D13-5A47-8752-D9DA3123579E}"/>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A4F55DAD-026E-3D48-97F4-8A22BFFA4F51}"/>
              </a:ext>
            </a:extLst>
          </p:cNvPr>
          <p:cNvSpPr>
            <a:spLocks noGrp="1"/>
          </p:cNvSpPr>
          <p:nvPr>
            <p:ph type="sldNum" sz="quarter" idx="12"/>
          </p:nvPr>
        </p:nvSpPr>
        <p:spPr/>
        <p:txBody>
          <a:bodyPr/>
          <a:lstStyle/>
          <a:p>
            <a:fld id="{EE6103FC-479D-0A48-9529-9DEF5FD5F45C}" type="slidenum">
              <a:rPr kumimoji="1" lang="zh-CN" altLang="en-US" smtClean="0"/>
              <a:t>‹#›</a:t>
            </a:fld>
            <a:endParaRPr kumimoji="1" lang="zh-CN" altLang="en-US"/>
          </a:p>
        </p:txBody>
      </p:sp>
    </p:spTree>
    <p:extLst>
      <p:ext uri="{BB962C8B-B14F-4D97-AF65-F5344CB8AC3E}">
        <p14:creationId xmlns:p14="http://schemas.microsoft.com/office/powerpoint/2010/main" val="1983904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20454BD7-019F-8042-BD3D-381F2F49976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073365A7-B94F-7248-8325-D45CC19F99D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F10AED9D-6483-5844-9F18-9B9169769C0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A9F9329-A971-3B46-8390-B34A94FA9D45}" type="datetimeFigureOut">
              <a:rPr kumimoji="1" lang="zh-CN" altLang="en-US" smtClean="0"/>
              <a:t>2020/5/26</a:t>
            </a:fld>
            <a:endParaRPr kumimoji="1" lang="zh-CN" altLang="en-US"/>
          </a:p>
        </p:txBody>
      </p:sp>
      <p:sp>
        <p:nvSpPr>
          <p:cNvPr id="5" name="页脚占位符 4">
            <a:extLst>
              <a:ext uri="{FF2B5EF4-FFF2-40B4-BE49-F238E27FC236}">
                <a16:creationId xmlns:a16="http://schemas.microsoft.com/office/drawing/2014/main" id="{ECA8E2CA-0D5E-3B4C-928D-A4C958ED10B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灯片编号占位符 5">
            <a:extLst>
              <a:ext uri="{FF2B5EF4-FFF2-40B4-BE49-F238E27FC236}">
                <a16:creationId xmlns:a16="http://schemas.microsoft.com/office/drawing/2014/main" id="{986388B4-7872-E247-9042-40068B3D49B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E6103FC-479D-0A48-9529-9DEF5FD5F45C}" type="slidenum">
              <a:rPr kumimoji="1" lang="zh-CN" altLang="en-US" smtClean="0"/>
              <a:t>‹#›</a:t>
            </a:fld>
            <a:endParaRPr kumimoji="1" lang="zh-CN" altLang="en-US"/>
          </a:p>
        </p:txBody>
      </p:sp>
    </p:spTree>
    <p:extLst>
      <p:ext uri="{BB962C8B-B14F-4D97-AF65-F5344CB8AC3E}">
        <p14:creationId xmlns:p14="http://schemas.microsoft.com/office/powerpoint/2010/main" val="163209601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sv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B3AECD9-C91B-7B4E-B133-A8B70C01E1BD}"/>
              </a:ext>
            </a:extLst>
          </p:cNvPr>
          <p:cNvSpPr>
            <a:spLocks noGrp="1"/>
          </p:cNvSpPr>
          <p:nvPr>
            <p:ph type="ctrTitle"/>
          </p:nvPr>
        </p:nvSpPr>
        <p:spPr/>
        <p:txBody>
          <a:bodyPr/>
          <a:lstStyle/>
          <a:p>
            <a:r>
              <a:rPr kumimoji="1" lang="en-US" altLang="zh-CN" dirty="0"/>
              <a:t>Deceptive Reinforcement Learning</a:t>
            </a:r>
            <a:endParaRPr kumimoji="1" lang="zh-CN" altLang="en-US" dirty="0"/>
          </a:p>
        </p:txBody>
      </p:sp>
      <p:sp>
        <p:nvSpPr>
          <p:cNvPr id="3" name="副标题 2">
            <a:extLst>
              <a:ext uri="{FF2B5EF4-FFF2-40B4-BE49-F238E27FC236}">
                <a16:creationId xmlns:a16="http://schemas.microsoft.com/office/drawing/2014/main" id="{ED1BAD62-9377-C641-9D7B-343964E690D0}"/>
              </a:ext>
            </a:extLst>
          </p:cNvPr>
          <p:cNvSpPr>
            <a:spLocks noGrp="1"/>
          </p:cNvSpPr>
          <p:nvPr>
            <p:ph type="subTitle" idx="1"/>
          </p:nvPr>
        </p:nvSpPr>
        <p:spPr/>
        <p:txBody>
          <a:bodyPr>
            <a:normAutofit lnSpcReduction="10000"/>
          </a:bodyPr>
          <a:lstStyle/>
          <a:p>
            <a:r>
              <a:rPr kumimoji="1" lang="en-US" altLang="zh-CN" dirty="0"/>
              <a:t>Integrating Multiple Rewards in Sing Q-Table</a:t>
            </a:r>
          </a:p>
          <a:p>
            <a:r>
              <a:rPr kumimoji="1" lang="en-US" altLang="zh-CN" dirty="0"/>
              <a:t>Supervisor: Tim Miller</a:t>
            </a:r>
          </a:p>
          <a:p>
            <a:r>
              <a:rPr kumimoji="1" lang="en-US" altLang="zh-CN" dirty="0"/>
              <a:t>Group Members: </a:t>
            </a:r>
          </a:p>
          <a:p>
            <a:r>
              <a:rPr kumimoji="1" lang="en-US" altLang="zh-CN" dirty="0" err="1"/>
              <a:t>Yingnan</a:t>
            </a:r>
            <a:r>
              <a:rPr kumimoji="1" lang="en-US" altLang="zh-CN" dirty="0"/>
              <a:t> Shi, </a:t>
            </a:r>
            <a:r>
              <a:rPr kumimoji="1" lang="en-US" altLang="zh-CN" dirty="0" err="1"/>
              <a:t>Junchao</a:t>
            </a:r>
            <a:r>
              <a:rPr kumimoji="1" lang="en-US" altLang="zh-CN" dirty="0"/>
              <a:t> </a:t>
            </a:r>
            <a:r>
              <a:rPr kumimoji="1" lang="en-US" altLang="zh-CN" dirty="0" err="1"/>
              <a:t>Wang,Qingfeng</a:t>
            </a:r>
            <a:r>
              <a:rPr kumimoji="1" lang="en-US" altLang="zh-CN" dirty="0"/>
              <a:t> Xu</a:t>
            </a:r>
          </a:p>
          <a:p>
            <a:endParaRPr kumimoji="1" lang="zh-CN" altLang="en-US" dirty="0"/>
          </a:p>
        </p:txBody>
      </p:sp>
    </p:spTree>
    <p:extLst>
      <p:ext uri="{BB962C8B-B14F-4D97-AF65-F5344CB8AC3E}">
        <p14:creationId xmlns:p14="http://schemas.microsoft.com/office/powerpoint/2010/main" val="9226022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265BA99-7DC3-4E4D-B67F-7816F507295E}"/>
              </a:ext>
            </a:extLst>
          </p:cNvPr>
          <p:cNvSpPr>
            <a:spLocks noGrp="1"/>
          </p:cNvSpPr>
          <p:nvPr>
            <p:ph type="title"/>
          </p:nvPr>
        </p:nvSpPr>
        <p:spPr/>
        <p:txBody>
          <a:bodyPr/>
          <a:lstStyle/>
          <a:p>
            <a:r>
              <a:rPr kumimoji="1" lang="en-US" altLang="zh-CN" dirty="0"/>
              <a:t>Previous Work</a:t>
            </a:r>
            <a:endParaRPr kumimoji="1" lang="zh-CN" altLang="en-US" dirty="0"/>
          </a:p>
        </p:txBody>
      </p:sp>
      <p:pic>
        <p:nvPicPr>
          <p:cNvPr id="4" name="内容占位符 3">
            <a:extLst>
              <a:ext uri="{FF2B5EF4-FFF2-40B4-BE49-F238E27FC236}">
                <a16:creationId xmlns:a16="http://schemas.microsoft.com/office/drawing/2014/main" id="{6F5B7414-08AC-5946-8544-B7346E226F52}"/>
              </a:ext>
            </a:extLst>
          </p:cNvPr>
          <p:cNvPicPr>
            <a:picLocks noGrp="1" noChangeAspect="1"/>
          </p:cNvPicPr>
          <p:nvPr>
            <p:ph idx="1"/>
          </p:nvPr>
        </p:nvPicPr>
        <p:blipFill>
          <a:blip r:embed="rId3"/>
          <a:stretch>
            <a:fillRect/>
          </a:stretch>
        </p:blipFill>
        <p:spPr>
          <a:xfrm>
            <a:off x="1950277" y="1875354"/>
            <a:ext cx="2524539" cy="2378893"/>
          </a:xfrm>
          <a:prstGeom prst="rect">
            <a:avLst/>
          </a:prstGeom>
        </p:spPr>
      </p:pic>
      <p:sp>
        <p:nvSpPr>
          <p:cNvPr id="5" name="文本框 4">
            <a:extLst>
              <a:ext uri="{FF2B5EF4-FFF2-40B4-BE49-F238E27FC236}">
                <a16:creationId xmlns:a16="http://schemas.microsoft.com/office/drawing/2014/main" id="{E3D39ABD-A46F-A846-B40D-50CEA4B3DAE8}"/>
              </a:ext>
            </a:extLst>
          </p:cNvPr>
          <p:cNvSpPr txBox="1"/>
          <p:nvPr/>
        </p:nvSpPr>
        <p:spPr>
          <a:xfrm>
            <a:off x="2131390" y="1506022"/>
            <a:ext cx="2343426" cy="369332"/>
          </a:xfrm>
          <a:prstGeom prst="rect">
            <a:avLst/>
          </a:prstGeom>
          <a:noFill/>
        </p:spPr>
        <p:txBody>
          <a:bodyPr wrap="square" rtlCol="0">
            <a:spAutoFit/>
          </a:bodyPr>
          <a:lstStyle/>
          <a:p>
            <a:r>
              <a:rPr kumimoji="1" lang="en-US" altLang="zh-CN" dirty="0"/>
              <a:t>Ambiguity Model</a:t>
            </a:r>
            <a:endParaRPr kumimoji="1" lang="zh-CN" altLang="en-US" dirty="0"/>
          </a:p>
        </p:txBody>
      </p:sp>
      <p:pic>
        <p:nvPicPr>
          <p:cNvPr id="6" name="图片 5">
            <a:extLst>
              <a:ext uri="{FF2B5EF4-FFF2-40B4-BE49-F238E27FC236}">
                <a16:creationId xmlns:a16="http://schemas.microsoft.com/office/drawing/2014/main" id="{ED1E50D8-BF7B-3A41-9500-EB5F72E821C1}"/>
              </a:ext>
            </a:extLst>
          </p:cNvPr>
          <p:cNvPicPr>
            <a:picLocks noChangeAspect="1"/>
          </p:cNvPicPr>
          <p:nvPr/>
        </p:nvPicPr>
        <p:blipFill>
          <a:blip r:embed="rId4"/>
          <a:stretch>
            <a:fillRect/>
          </a:stretch>
        </p:blipFill>
        <p:spPr>
          <a:xfrm>
            <a:off x="7891671" y="1834197"/>
            <a:ext cx="2289873" cy="2247072"/>
          </a:xfrm>
          <a:prstGeom prst="rect">
            <a:avLst/>
          </a:prstGeom>
        </p:spPr>
      </p:pic>
      <p:sp>
        <p:nvSpPr>
          <p:cNvPr id="7" name="文本框 6">
            <a:extLst>
              <a:ext uri="{FF2B5EF4-FFF2-40B4-BE49-F238E27FC236}">
                <a16:creationId xmlns:a16="http://schemas.microsoft.com/office/drawing/2014/main" id="{48E928C9-90DD-AE4F-9C54-DF4398E32332}"/>
              </a:ext>
            </a:extLst>
          </p:cNvPr>
          <p:cNvSpPr txBox="1"/>
          <p:nvPr/>
        </p:nvSpPr>
        <p:spPr>
          <a:xfrm>
            <a:off x="7891671" y="1321356"/>
            <a:ext cx="2343426" cy="369332"/>
          </a:xfrm>
          <a:prstGeom prst="rect">
            <a:avLst/>
          </a:prstGeom>
          <a:noFill/>
        </p:spPr>
        <p:txBody>
          <a:bodyPr wrap="square" rtlCol="0">
            <a:spAutoFit/>
          </a:bodyPr>
          <a:lstStyle/>
          <a:p>
            <a:r>
              <a:rPr kumimoji="1" lang="en-US" altLang="zh-CN" dirty="0"/>
              <a:t>Irrational  Model</a:t>
            </a:r>
            <a:endParaRPr kumimoji="1" lang="zh-CN" altLang="en-US" dirty="0"/>
          </a:p>
        </p:txBody>
      </p:sp>
    </p:spTree>
    <p:extLst>
      <p:ext uri="{BB962C8B-B14F-4D97-AF65-F5344CB8AC3E}">
        <p14:creationId xmlns:p14="http://schemas.microsoft.com/office/powerpoint/2010/main" val="42246226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265BA99-7DC3-4E4D-B67F-7816F507295E}"/>
              </a:ext>
            </a:extLst>
          </p:cNvPr>
          <p:cNvSpPr>
            <a:spLocks noGrp="1"/>
          </p:cNvSpPr>
          <p:nvPr>
            <p:ph type="title"/>
          </p:nvPr>
        </p:nvSpPr>
        <p:spPr/>
        <p:txBody>
          <a:bodyPr/>
          <a:lstStyle/>
          <a:p>
            <a:r>
              <a:rPr kumimoji="1" lang="en-US" altLang="zh-CN" dirty="0"/>
              <a:t>Previous Work</a:t>
            </a:r>
            <a:endParaRPr kumimoji="1" lang="zh-CN" altLang="en-US" dirty="0"/>
          </a:p>
        </p:txBody>
      </p:sp>
      <p:pic>
        <p:nvPicPr>
          <p:cNvPr id="4" name="内容占位符 3">
            <a:extLst>
              <a:ext uri="{FF2B5EF4-FFF2-40B4-BE49-F238E27FC236}">
                <a16:creationId xmlns:a16="http://schemas.microsoft.com/office/drawing/2014/main" id="{6F5B7414-08AC-5946-8544-B7346E226F52}"/>
              </a:ext>
            </a:extLst>
          </p:cNvPr>
          <p:cNvPicPr>
            <a:picLocks noGrp="1" noChangeAspect="1"/>
          </p:cNvPicPr>
          <p:nvPr>
            <p:ph idx="1"/>
          </p:nvPr>
        </p:nvPicPr>
        <p:blipFill>
          <a:blip r:embed="rId3"/>
          <a:stretch>
            <a:fillRect/>
          </a:stretch>
        </p:blipFill>
        <p:spPr>
          <a:xfrm>
            <a:off x="1950277" y="1875354"/>
            <a:ext cx="2524539" cy="2378893"/>
          </a:xfrm>
          <a:prstGeom prst="rect">
            <a:avLst/>
          </a:prstGeom>
        </p:spPr>
      </p:pic>
      <p:sp>
        <p:nvSpPr>
          <p:cNvPr id="5" name="文本框 4">
            <a:extLst>
              <a:ext uri="{FF2B5EF4-FFF2-40B4-BE49-F238E27FC236}">
                <a16:creationId xmlns:a16="http://schemas.microsoft.com/office/drawing/2014/main" id="{E3D39ABD-A46F-A846-B40D-50CEA4B3DAE8}"/>
              </a:ext>
            </a:extLst>
          </p:cNvPr>
          <p:cNvSpPr txBox="1"/>
          <p:nvPr/>
        </p:nvSpPr>
        <p:spPr>
          <a:xfrm>
            <a:off x="2131390" y="1506022"/>
            <a:ext cx="2343426" cy="369332"/>
          </a:xfrm>
          <a:prstGeom prst="rect">
            <a:avLst/>
          </a:prstGeom>
          <a:noFill/>
        </p:spPr>
        <p:txBody>
          <a:bodyPr wrap="square" rtlCol="0">
            <a:spAutoFit/>
          </a:bodyPr>
          <a:lstStyle/>
          <a:p>
            <a:r>
              <a:rPr kumimoji="1" lang="en-US" altLang="zh-CN" dirty="0"/>
              <a:t>Ambiguity Model</a:t>
            </a:r>
            <a:endParaRPr kumimoji="1" lang="zh-CN" altLang="en-US" dirty="0"/>
          </a:p>
        </p:txBody>
      </p:sp>
      <p:pic>
        <p:nvPicPr>
          <p:cNvPr id="6" name="图片 5">
            <a:extLst>
              <a:ext uri="{FF2B5EF4-FFF2-40B4-BE49-F238E27FC236}">
                <a16:creationId xmlns:a16="http://schemas.microsoft.com/office/drawing/2014/main" id="{ED1E50D8-BF7B-3A41-9500-EB5F72E821C1}"/>
              </a:ext>
            </a:extLst>
          </p:cNvPr>
          <p:cNvPicPr>
            <a:picLocks noChangeAspect="1"/>
          </p:cNvPicPr>
          <p:nvPr/>
        </p:nvPicPr>
        <p:blipFill>
          <a:blip r:embed="rId4"/>
          <a:stretch>
            <a:fillRect/>
          </a:stretch>
        </p:blipFill>
        <p:spPr>
          <a:xfrm>
            <a:off x="7891671" y="1834197"/>
            <a:ext cx="2289873" cy="2247072"/>
          </a:xfrm>
          <a:prstGeom prst="rect">
            <a:avLst/>
          </a:prstGeom>
        </p:spPr>
      </p:pic>
      <p:sp>
        <p:nvSpPr>
          <p:cNvPr id="7" name="文本框 6">
            <a:extLst>
              <a:ext uri="{FF2B5EF4-FFF2-40B4-BE49-F238E27FC236}">
                <a16:creationId xmlns:a16="http://schemas.microsoft.com/office/drawing/2014/main" id="{48E928C9-90DD-AE4F-9C54-DF4398E32332}"/>
              </a:ext>
            </a:extLst>
          </p:cNvPr>
          <p:cNvSpPr txBox="1"/>
          <p:nvPr/>
        </p:nvSpPr>
        <p:spPr>
          <a:xfrm>
            <a:off x="7898297" y="1076987"/>
            <a:ext cx="2343426" cy="369332"/>
          </a:xfrm>
          <a:prstGeom prst="rect">
            <a:avLst/>
          </a:prstGeom>
          <a:noFill/>
        </p:spPr>
        <p:txBody>
          <a:bodyPr wrap="square" rtlCol="0">
            <a:spAutoFit/>
          </a:bodyPr>
          <a:lstStyle/>
          <a:p>
            <a:r>
              <a:rPr kumimoji="1" lang="en-US" altLang="zh-CN" dirty="0"/>
              <a:t>Irrational  Model</a:t>
            </a:r>
            <a:endParaRPr kumimoji="1" lang="zh-CN" altLang="en-US" dirty="0"/>
          </a:p>
        </p:txBody>
      </p:sp>
      <p:sp>
        <p:nvSpPr>
          <p:cNvPr id="3" name="文本框 2">
            <a:extLst>
              <a:ext uri="{FF2B5EF4-FFF2-40B4-BE49-F238E27FC236}">
                <a16:creationId xmlns:a16="http://schemas.microsoft.com/office/drawing/2014/main" id="{EC44A8ED-09E3-9945-86EA-847AE2BED27F}"/>
              </a:ext>
            </a:extLst>
          </p:cNvPr>
          <p:cNvSpPr txBox="1"/>
          <p:nvPr/>
        </p:nvSpPr>
        <p:spPr>
          <a:xfrm>
            <a:off x="4927602" y="3383674"/>
            <a:ext cx="2782958" cy="923330"/>
          </a:xfrm>
          <a:prstGeom prst="rect">
            <a:avLst/>
          </a:prstGeom>
          <a:noFill/>
        </p:spPr>
        <p:txBody>
          <a:bodyPr wrap="square" rtlCol="0">
            <a:spAutoFit/>
          </a:bodyPr>
          <a:lstStyle/>
          <a:p>
            <a:r>
              <a:rPr kumimoji="1" lang="en-US" altLang="zh-CN" dirty="0"/>
              <a:t>Both need to interact with multiple rewards with multiple Q-Table!</a:t>
            </a:r>
            <a:endParaRPr kumimoji="1" lang="zh-CN" altLang="en-US" dirty="0"/>
          </a:p>
        </p:txBody>
      </p:sp>
      <p:pic>
        <p:nvPicPr>
          <p:cNvPr id="8" name="图片 7">
            <a:extLst>
              <a:ext uri="{FF2B5EF4-FFF2-40B4-BE49-F238E27FC236}">
                <a16:creationId xmlns:a16="http://schemas.microsoft.com/office/drawing/2014/main" id="{3108CC1F-BAB8-5142-B68C-EF6EA534F816}"/>
              </a:ext>
            </a:extLst>
          </p:cNvPr>
          <p:cNvPicPr>
            <a:picLocks noChangeAspect="1"/>
          </p:cNvPicPr>
          <p:nvPr/>
        </p:nvPicPr>
        <p:blipFill>
          <a:blip r:embed="rId5"/>
          <a:stretch>
            <a:fillRect/>
          </a:stretch>
        </p:blipFill>
        <p:spPr>
          <a:xfrm>
            <a:off x="5800711" y="4532738"/>
            <a:ext cx="6168633" cy="923330"/>
          </a:xfrm>
          <a:prstGeom prst="rect">
            <a:avLst/>
          </a:prstGeom>
        </p:spPr>
      </p:pic>
      <p:pic>
        <p:nvPicPr>
          <p:cNvPr id="9" name="图片 8">
            <a:extLst>
              <a:ext uri="{FF2B5EF4-FFF2-40B4-BE49-F238E27FC236}">
                <a16:creationId xmlns:a16="http://schemas.microsoft.com/office/drawing/2014/main" id="{79EEED63-3731-6E49-8CFC-1BB3F4A8C4AF}"/>
              </a:ext>
            </a:extLst>
          </p:cNvPr>
          <p:cNvPicPr>
            <a:picLocks noChangeAspect="1"/>
          </p:cNvPicPr>
          <p:nvPr/>
        </p:nvPicPr>
        <p:blipFill>
          <a:blip r:embed="rId6"/>
          <a:stretch>
            <a:fillRect/>
          </a:stretch>
        </p:blipFill>
        <p:spPr>
          <a:xfrm>
            <a:off x="1296200" y="4532738"/>
            <a:ext cx="3832691" cy="923330"/>
          </a:xfrm>
          <a:prstGeom prst="rect">
            <a:avLst/>
          </a:prstGeom>
        </p:spPr>
      </p:pic>
    </p:spTree>
    <p:extLst>
      <p:ext uri="{BB962C8B-B14F-4D97-AF65-F5344CB8AC3E}">
        <p14:creationId xmlns:p14="http://schemas.microsoft.com/office/powerpoint/2010/main" val="41239294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932E927-8660-2C4E-B9BC-503054E44106}"/>
              </a:ext>
            </a:extLst>
          </p:cNvPr>
          <p:cNvSpPr>
            <a:spLocks noGrp="1"/>
          </p:cNvSpPr>
          <p:nvPr>
            <p:ph type="title"/>
          </p:nvPr>
        </p:nvSpPr>
        <p:spPr/>
        <p:txBody>
          <a:bodyPr/>
          <a:lstStyle/>
          <a:p>
            <a:r>
              <a:rPr kumimoji="1" lang="en-US" altLang="zh-CN" dirty="0"/>
              <a:t>Content</a:t>
            </a:r>
            <a:endParaRPr kumimoji="1" lang="zh-CN" altLang="en-US" dirty="0"/>
          </a:p>
        </p:txBody>
      </p:sp>
      <p:sp>
        <p:nvSpPr>
          <p:cNvPr id="3" name="内容占位符 2">
            <a:extLst>
              <a:ext uri="{FF2B5EF4-FFF2-40B4-BE49-F238E27FC236}">
                <a16:creationId xmlns:a16="http://schemas.microsoft.com/office/drawing/2014/main" id="{BD863BC0-BF3D-F342-813F-12D1EFDCF91E}"/>
              </a:ext>
            </a:extLst>
          </p:cNvPr>
          <p:cNvSpPr>
            <a:spLocks noGrp="1"/>
          </p:cNvSpPr>
          <p:nvPr>
            <p:ph idx="1"/>
          </p:nvPr>
        </p:nvSpPr>
        <p:spPr/>
        <p:txBody>
          <a:bodyPr/>
          <a:lstStyle/>
          <a:p>
            <a:r>
              <a:rPr kumimoji="1" lang="en-US" altLang="zh-CN" dirty="0"/>
              <a:t>Background</a:t>
            </a:r>
          </a:p>
          <a:p>
            <a:r>
              <a:rPr kumimoji="1" lang="en-US" altLang="zh-CN" dirty="0"/>
              <a:t>Project Introduction</a:t>
            </a:r>
          </a:p>
          <a:p>
            <a:r>
              <a:rPr kumimoji="1" lang="en-US" altLang="zh-CN" dirty="0"/>
              <a:t>Methods</a:t>
            </a:r>
          </a:p>
          <a:p>
            <a:r>
              <a:rPr kumimoji="1" lang="en-US" altLang="zh-CN" dirty="0"/>
              <a:t>Evaluation</a:t>
            </a:r>
          </a:p>
          <a:p>
            <a:r>
              <a:rPr kumimoji="1" lang="en-US" altLang="zh-CN" dirty="0"/>
              <a:t>Conclusion</a:t>
            </a:r>
          </a:p>
          <a:p>
            <a:endParaRPr kumimoji="1" lang="zh-CN" altLang="en-US" dirty="0"/>
          </a:p>
        </p:txBody>
      </p:sp>
    </p:spTree>
    <p:extLst>
      <p:ext uri="{BB962C8B-B14F-4D97-AF65-F5344CB8AC3E}">
        <p14:creationId xmlns:p14="http://schemas.microsoft.com/office/powerpoint/2010/main" val="36335847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548E673-9D34-7D43-9E82-0F633E4DF415}"/>
              </a:ext>
            </a:extLst>
          </p:cNvPr>
          <p:cNvSpPr>
            <a:spLocks noGrp="1"/>
          </p:cNvSpPr>
          <p:nvPr>
            <p:ph type="title"/>
          </p:nvPr>
        </p:nvSpPr>
        <p:spPr/>
        <p:txBody>
          <a:bodyPr/>
          <a:lstStyle/>
          <a:p>
            <a:r>
              <a:rPr kumimoji="1" lang="en-US" altLang="zh-CN" dirty="0"/>
              <a:t>What is deception?</a:t>
            </a:r>
            <a:endParaRPr kumimoji="1" lang="zh-CN" altLang="en-US" dirty="0"/>
          </a:p>
        </p:txBody>
      </p:sp>
      <p:pic>
        <p:nvPicPr>
          <p:cNvPr id="4" name="内容占位符 3">
            <a:extLst>
              <a:ext uri="{FF2B5EF4-FFF2-40B4-BE49-F238E27FC236}">
                <a16:creationId xmlns:a16="http://schemas.microsoft.com/office/drawing/2014/main" id="{CE5A0DBD-6AAD-FB4F-BCAB-2E809012C9A4}"/>
              </a:ext>
            </a:extLst>
          </p:cNvPr>
          <p:cNvPicPr>
            <a:picLocks noGrp="1" noChangeAspect="1"/>
          </p:cNvPicPr>
          <p:nvPr>
            <p:ph idx="1"/>
          </p:nvPr>
        </p:nvPicPr>
        <p:blipFill>
          <a:blip r:embed="rId3"/>
          <a:stretch>
            <a:fillRect/>
          </a:stretch>
        </p:blipFill>
        <p:spPr>
          <a:xfrm>
            <a:off x="1695368" y="1982861"/>
            <a:ext cx="8840110" cy="4164506"/>
          </a:xfrm>
          <a:prstGeom prst="rect">
            <a:avLst/>
          </a:prstGeom>
        </p:spPr>
      </p:pic>
      <p:sp>
        <p:nvSpPr>
          <p:cNvPr id="6" name="文本框 5">
            <a:extLst>
              <a:ext uri="{FF2B5EF4-FFF2-40B4-BE49-F238E27FC236}">
                <a16:creationId xmlns:a16="http://schemas.microsoft.com/office/drawing/2014/main" id="{CD4A2501-0ADB-554C-9216-8E4D5C19C5A4}"/>
              </a:ext>
            </a:extLst>
          </p:cNvPr>
          <p:cNvSpPr txBox="1"/>
          <p:nvPr/>
        </p:nvSpPr>
        <p:spPr>
          <a:xfrm>
            <a:off x="1695368" y="5088835"/>
            <a:ext cx="1982110" cy="834887"/>
          </a:xfrm>
          <a:prstGeom prst="rect">
            <a:avLst/>
          </a:prstGeom>
          <a:noFill/>
          <a:ln w="28575">
            <a:solidFill>
              <a:srgbClr val="C00000"/>
            </a:solidFill>
          </a:ln>
        </p:spPr>
        <p:txBody>
          <a:bodyPr wrap="square" rtlCol="0">
            <a:spAutoFit/>
          </a:bodyPr>
          <a:lstStyle/>
          <a:p>
            <a:endParaRPr kumimoji="1" lang="zh-CN" altLang="en-US" dirty="0"/>
          </a:p>
        </p:txBody>
      </p:sp>
      <p:sp>
        <p:nvSpPr>
          <p:cNvPr id="7" name="文本框 6">
            <a:extLst>
              <a:ext uri="{FF2B5EF4-FFF2-40B4-BE49-F238E27FC236}">
                <a16:creationId xmlns:a16="http://schemas.microsoft.com/office/drawing/2014/main" id="{1378E041-618C-304B-A68A-30EFC9428D1F}"/>
              </a:ext>
            </a:extLst>
          </p:cNvPr>
          <p:cNvSpPr txBox="1"/>
          <p:nvPr/>
        </p:nvSpPr>
        <p:spPr>
          <a:xfrm>
            <a:off x="3060342" y="4065114"/>
            <a:ext cx="1982110" cy="834887"/>
          </a:xfrm>
          <a:prstGeom prst="rect">
            <a:avLst/>
          </a:prstGeom>
          <a:noFill/>
          <a:ln w="28575">
            <a:solidFill>
              <a:srgbClr val="C00000"/>
            </a:solidFill>
          </a:ln>
        </p:spPr>
        <p:txBody>
          <a:bodyPr wrap="square" rtlCol="0">
            <a:spAutoFit/>
          </a:bodyPr>
          <a:lstStyle/>
          <a:p>
            <a:endParaRPr kumimoji="1" lang="zh-CN" altLang="en-US" dirty="0"/>
          </a:p>
        </p:txBody>
      </p:sp>
      <p:sp>
        <p:nvSpPr>
          <p:cNvPr id="8" name="文本框 7">
            <a:extLst>
              <a:ext uri="{FF2B5EF4-FFF2-40B4-BE49-F238E27FC236}">
                <a16:creationId xmlns:a16="http://schemas.microsoft.com/office/drawing/2014/main" id="{58DFDEB1-0805-8B44-93E0-9206C815B5E1}"/>
              </a:ext>
            </a:extLst>
          </p:cNvPr>
          <p:cNvSpPr txBox="1"/>
          <p:nvPr/>
        </p:nvSpPr>
        <p:spPr>
          <a:xfrm>
            <a:off x="4232704" y="2972318"/>
            <a:ext cx="1982110" cy="834887"/>
          </a:xfrm>
          <a:prstGeom prst="rect">
            <a:avLst/>
          </a:prstGeom>
          <a:noFill/>
          <a:ln w="28575">
            <a:solidFill>
              <a:srgbClr val="C00000"/>
            </a:solidFill>
          </a:ln>
        </p:spPr>
        <p:txBody>
          <a:bodyPr wrap="square" rtlCol="0">
            <a:spAutoFit/>
          </a:bodyPr>
          <a:lstStyle/>
          <a:p>
            <a:endParaRPr kumimoji="1" lang="zh-CN" altLang="en-US" dirty="0"/>
          </a:p>
        </p:txBody>
      </p:sp>
    </p:spTree>
    <p:extLst>
      <p:ext uri="{BB962C8B-B14F-4D97-AF65-F5344CB8AC3E}">
        <p14:creationId xmlns:p14="http://schemas.microsoft.com/office/powerpoint/2010/main" val="42466764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D0D9FBC-A949-304D-88CA-688FF2939AA0}"/>
              </a:ext>
            </a:extLst>
          </p:cNvPr>
          <p:cNvSpPr>
            <a:spLocks noGrp="1"/>
          </p:cNvSpPr>
          <p:nvPr>
            <p:ph type="title"/>
          </p:nvPr>
        </p:nvSpPr>
        <p:spPr>
          <a:xfrm>
            <a:off x="838200" y="365125"/>
            <a:ext cx="10515600" cy="1325563"/>
          </a:xfrm>
        </p:spPr>
        <p:txBody>
          <a:bodyPr/>
          <a:lstStyle/>
          <a:p>
            <a:r>
              <a:rPr kumimoji="1" lang="en-US" altLang="zh-CN"/>
              <a:t>Why deception?</a:t>
            </a:r>
            <a:endParaRPr kumimoji="1" lang="zh-CN" altLang="en-US" dirty="0"/>
          </a:p>
        </p:txBody>
      </p:sp>
      <p:sp>
        <p:nvSpPr>
          <p:cNvPr id="3" name="内容占位符 2">
            <a:extLst>
              <a:ext uri="{FF2B5EF4-FFF2-40B4-BE49-F238E27FC236}">
                <a16:creationId xmlns:a16="http://schemas.microsoft.com/office/drawing/2014/main" id="{A69A4230-6C06-4347-B9B4-3D73A563EA14}"/>
              </a:ext>
            </a:extLst>
          </p:cNvPr>
          <p:cNvSpPr>
            <a:spLocks noGrp="1"/>
          </p:cNvSpPr>
          <p:nvPr>
            <p:ph idx="1"/>
          </p:nvPr>
        </p:nvSpPr>
        <p:spPr/>
        <p:txBody>
          <a:bodyPr/>
          <a:lstStyle/>
          <a:p>
            <a:endParaRPr kumimoji="1" lang="zh-CN" altLang="en-US" dirty="0"/>
          </a:p>
        </p:txBody>
      </p:sp>
      <p:pic>
        <p:nvPicPr>
          <p:cNvPr id="4" name="图片 3">
            <a:extLst>
              <a:ext uri="{FF2B5EF4-FFF2-40B4-BE49-F238E27FC236}">
                <a16:creationId xmlns:a16="http://schemas.microsoft.com/office/drawing/2014/main" id="{B28587CA-F223-3C4E-87CB-CC9E8601BFA3}"/>
              </a:ext>
            </a:extLst>
          </p:cNvPr>
          <p:cNvPicPr>
            <a:picLocks noChangeAspect="1"/>
          </p:cNvPicPr>
          <p:nvPr/>
        </p:nvPicPr>
        <p:blipFill>
          <a:blip r:embed="rId3"/>
          <a:stretch>
            <a:fillRect/>
          </a:stretch>
        </p:blipFill>
        <p:spPr>
          <a:xfrm>
            <a:off x="1186069" y="1674676"/>
            <a:ext cx="9819861" cy="4140568"/>
          </a:xfrm>
          <a:prstGeom prst="rect">
            <a:avLst/>
          </a:prstGeom>
        </p:spPr>
      </p:pic>
      <p:sp>
        <p:nvSpPr>
          <p:cNvPr id="5" name="椭圆 4">
            <a:extLst>
              <a:ext uri="{FF2B5EF4-FFF2-40B4-BE49-F238E27FC236}">
                <a16:creationId xmlns:a16="http://schemas.microsoft.com/office/drawing/2014/main" id="{0A5A7309-71AF-FD40-88EA-B8C26BBE579B}"/>
              </a:ext>
            </a:extLst>
          </p:cNvPr>
          <p:cNvSpPr/>
          <p:nvPr/>
        </p:nvSpPr>
        <p:spPr>
          <a:xfrm>
            <a:off x="1351722" y="4452730"/>
            <a:ext cx="417443" cy="397566"/>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 name="椭圆 5">
            <a:extLst>
              <a:ext uri="{FF2B5EF4-FFF2-40B4-BE49-F238E27FC236}">
                <a16:creationId xmlns:a16="http://schemas.microsoft.com/office/drawing/2014/main" id="{098FEE97-35E7-BC40-92E1-C763DDE55FBF}"/>
              </a:ext>
            </a:extLst>
          </p:cNvPr>
          <p:cNvSpPr/>
          <p:nvPr/>
        </p:nvSpPr>
        <p:spPr>
          <a:xfrm>
            <a:off x="6937513" y="5367990"/>
            <a:ext cx="390941" cy="36933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文本框 6">
            <a:extLst>
              <a:ext uri="{FF2B5EF4-FFF2-40B4-BE49-F238E27FC236}">
                <a16:creationId xmlns:a16="http://schemas.microsoft.com/office/drawing/2014/main" id="{4F07274C-411B-BB44-8112-1DA83C568C05}"/>
              </a:ext>
            </a:extLst>
          </p:cNvPr>
          <p:cNvSpPr txBox="1"/>
          <p:nvPr/>
        </p:nvSpPr>
        <p:spPr>
          <a:xfrm>
            <a:off x="3498574" y="4001294"/>
            <a:ext cx="1073426" cy="369332"/>
          </a:xfrm>
          <a:prstGeom prst="rect">
            <a:avLst/>
          </a:prstGeom>
          <a:noFill/>
          <a:ln>
            <a:solidFill>
              <a:srgbClr val="C00000"/>
            </a:solidFill>
          </a:ln>
        </p:spPr>
        <p:txBody>
          <a:bodyPr wrap="square" rtlCol="0">
            <a:spAutoFit/>
          </a:bodyPr>
          <a:lstStyle/>
          <a:p>
            <a:r>
              <a:rPr kumimoji="1" lang="en-US" altLang="zh-CN" dirty="0">
                <a:solidFill>
                  <a:srgbClr val="FF0000"/>
                </a:solidFill>
              </a:rPr>
              <a:t>Path</a:t>
            </a:r>
            <a:r>
              <a:rPr kumimoji="1" lang="zh-CN" altLang="en-US" dirty="0">
                <a:solidFill>
                  <a:srgbClr val="FF0000"/>
                </a:solidFill>
              </a:rPr>
              <a:t> </a:t>
            </a:r>
            <a:r>
              <a:rPr kumimoji="1" lang="en-US" altLang="zh-CN" dirty="0">
                <a:solidFill>
                  <a:srgbClr val="FF0000"/>
                </a:solidFill>
              </a:rPr>
              <a:t>A</a:t>
            </a:r>
            <a:endParaRPr kumimoji="1" lang="zh-CN" altLang="en-US" dirty="0">
              <a:solidFill>
                <a:srgbClr val="FF0000"/>
              </a:solidFill>
            </a:endParaRPr>
          </a:p>
        </p:txBody>
      </p:sp>
      <p:sp>
        <p:nvSpPr>
          <p:cNvPr id="10" name="文本框 9">
            <a:extLst>
              <a:ext uri="{FF2B5EF4-FFF2-40B4-BE49-F238E27FC236}">
                <a16:creationId xmlns:a16="http://schemas.microsoft.com/office/drawing/2014/main" id="{D3A92788-F3C5-9946-BC7C-D3A7F3C79E4E}"/>
              </a:ext>
            </a:extLst>
          </p:cNvPr>
          <p:cNvSpPr txBox="1"/>
          <p:nvPr/>
        </p:nvSpPr>
        <p:spPr>
          <a:xfrm>
            <a:off x="3790122" y="5183324"/>
            <a:ext cx="1073426" cy="369332"/>
          </a:xfrm>
          <a:prstGeom prst="rect">
            <a:avLst/>
          </a:prstGeom>
          <a:noFill/>
          <a:ln>
            <a:solidFill>
              <a:srgbClr val="C00000"/>
            </a:solidFill>
          </a:ln>
        </p:spPr>
        <p:txBody>
          <a:bodyPr wrap="square" rtlCol="0">
            <a:spAutoFit/>
          </a:bodyPr>
          <a:lstStyle/>
          <a:p>
            <a:r>
              <a:rPr kumimoji="1" lang="en-US" altLang="zh-CN" dirty="0">
                <a:solidFill>
                  <a:srgbClr val="FF0000"/>
                </a:solidFill>
              </a:rPr>
              <a:t>Path</a:t>
            </a:r>
            <a:r>
              <a:rPr kumimoji="1" lang="zh-CN" altLang="en-US" dirty="0">
                <a:solidFill>
                  <a:srgbClr val="FF0000"/>
                </a:solidFill>
              </a:rPr>
              <a:t> </a:t>
            </a:r>
            <a:r>
              <a:rPr kumimoji="1" lang="en-US" altLang="zh-CN" dirty="0">
                <a:solidFill>
                  <a:srgbClr val="FF0000"/>
                </a:solidFill>
              </a:rPr>
              <a:t>B</a:t>
            </a:r>
            <a:endParaRPr kumimoji="1" lang="zh-CN" altLang="en-US" dirty="0">
              <a:solidFill>
                <a:srgbClr val="FF0000"/>
              </a:solidFill>
            </a:endParaRPr>
          </a:p>
        </p:txBody>
      </p:sp>
    </p:spTree>
    <p:extLst>
      <p:ext uri="{BB962C8B-B14F-4D97-AF65-F5344CB8AC3E}">
        <p14:creationId xmlns:p14="http://schemas.microsoft.com/office/powerpoint/2010/main" val="37954492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124D0C9-ACC2-D244-A3B8-02E7A897238F}"/>
              </a:ext>
            </a:extLst>
          </p:cNvPr>
          <p:cNvSpPr>
            <a:spLocks noGrp="1"/>
          </p:cNvSpPr>
          <p:nvPr>
            <p:ph type="title"/>
          </p:nvPr>
        </p:nvSpPr>
        <p:spPr/>
        <p:txBody>
          <a:bodyPr/>
          <a:lstStyle/>
          <a:p>
            <a:r>
              <a:rPr kumimoji="1" lang="en-US" altLang="zh-CN" dirty="0"/>
              <a:t>Our Deception Method</a:t>
            </a:r>
            <a:endParaRPr kumimoji="1" lang="zh-CN" altLang="en-US" dirty="0"/>
          </a:p>
        </p:txBody>
      </p:sp>
      <p:pic>
        <p:nvPicPr>
          <p:cNvPr id="4" name="内容占位符 3">
            <a:extLst>
              <a:ext uri="{FF2B5EF4-FFF2-40B4-BE49-F238E27FC236}">
                <a16:creationId xmlns:a16="http://schemas.microsoft.com/office/drawing/2014/main" id="{BC971BA8-6879-8344-A76A-641A1137F443}"/>
              </a:ext>
            </a:extLst>
          </p:cNvPr>
          <p:cNvPicPr>
            <a:picLocks noGrp="1" noChangeAspect="1"/>
          </p:cNvPicPr>
          <p:nvPr>
            <p:ph idx="1"/>
          </p:nvPr>
        </p:nvPicPr>
        <p:blipFill>
          <a:blip r:embed="rId3"/>
          <a:stretch>
            <a:fillRect/>
          </a:stretch>
        </p:blipFill>
        <p:spPr>
          <a:xfrm>
            <a:off x="1678885" y="2135257"/>
            <a:ext cx="9195730" cy="1721126"/>
          </a:xfrm>
          <a:prstGeom prst="rect">
            <a:avLst/>
          </a:prstGeom>
        </p:spPr>
      </p:pic>
      <p:sp>
        <p:nvSpPr>
          <p:cNvPr id="5" name="文本框 4">
            <a:extLst>
              <a:ext uri="{FF2B5EF4-FFF2-40B4-BE49-F238E27FC236}">
                <a16:creationId xmlns:a16="http://schemas.microsoft.com/office/drawing/2014/main" id="{C2506CE3-F97E-B14A-BD4B-F60B1846E20B}"/>
              </a:ext>
            </a:extLst>
          </p:cNvPr>
          <p:cNvSpPr txBox="1"/>
          <p:nvPr/>
        </p:nvSpPr>
        <p:spPr>
          <a:xfrm>
            <a:off x="1431235" y="2961861"/>
            <a:ext cx="4850295" cy="914400"/>
          </a:xfrm>
          <a:prstGeom prst="rect">
            <a:avLst/>
          </a:prstGeom>
          <a:noFill/>
          <a:ln w="38100">
            <a:solidFill>
              <a:srgbClr val="C00000"/>
            </a:solidFill>
          </a:ln>
        </p:spPr>
        <p:txBody>
          <a:bodyPr wrap="square" rtlCol="0">
            <a:spAutoFit/>
          </a:bodyPr>
          <a:lstStyle/>
          <a:p>
            <a:endParaRPr kumimoji="1" lang="zh-CN" altLang="en-US" dirty="0"/>
          </a:p>
        </p:txBody>
      </p:sp>
    </p:spTree>
    <p:extLst>
      <p:ext uri="{BB962C8B-B14F-4D97-AF65-F5344CB8AC3E}">
        <p14:creationId xmlns:p14="http://schemas.microsoft.com/office/powerpoint/2010/main" val="39609855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3C23CEE-20D3-B947-9D76-FE6F5FA0FD08}"/>
              </a:ext>
            </a:extLst>
          </p:cNvPr>
          <p:cNvSpPr>
            <a:spLocks noGrp="1"/>
          </p:cNvSpPr>
          <p:nvPr>
            <p:ph type="title"/>
          </p:nvPr>
        </p:nvSpPr>
        <p:spPr/>
        <p:txBody>
          <a:bodyPr/>
          <a:lstStyle/>
          <a:p>
            <a:r>
              <a:rPr kumimoji="1" lang="en-US" altLang="zh-CN" dirty="0"/>
              <a:t>What is Reinforcement Learning?</a:t>
            </a:r>
            <a:endParaRPr kumimoji="1" lang="zh-CN" altLang="en-US" dirty="0"/>
          </a:p>
        </p:txBody>
      </p:sp>
      <p:pic>
        <p:nvPicPr>
          <p:cNvPr id="5" name="内容占位符 4">
            <a:extLst>
              <a:ext uri="{FF2B5EF4-FFF2-40B4-BE49-F238E27FC236}">
                <a16:creationId xmlns:a16="http://schemas.microsoft.com/office/drawing/2014/main" id="{406A6478-F3FE-1D4A-B984-4BA628940B98}"/>
              </a:ext>
            </a:extLst>
          </p:cNvPr>
          <p:cNvPicPr>
            <a:picLocks noGrp="1" noChangeAspect="1"/>
          </p:cNvPicPr>
          <p:nvPr>
            <p:ph idx="1"/>
          </p:nvPr>
        </p:nvPicPr>
        <p:blipFill>
          <a:blip r:embed="rId3">
            <a:extLst>
              <a:ext uri="{96DAC541-7B7A-43D3-8B79-37D633B846F1}">
                <asvg:svgBlip xmlns:asvg="http://schemas.microsoft.com/office/drawing/2016/SVG/main" r:embed="rId4"/>
              </a:ext>
            </a:extLst>
          </a:blip>
          <a:stretch>
            <a:fillRect/>
          </a:stretch>
        </p:blipFill>
        <p:spPr>
          <a:xfrm>
            <a:off x="565704" y="1928191"/>
            <a:ext cx="3751220" cy="3617844"/>
          </a:xfrm>
        </p:spPr>
      </p:pic>
      <p:pic>
        <p:nvPicPr>
          <p:cNvPr id="3" name="图片 2">
            <a:extLst>
              <a:ext uri="{FF2B5EF4-FFF2-40B4-BE49-F238E27FC236}">
                <a16:creationId xmlns:a16="http://schemas.microsoft.com/office/drawing/2014/main" id="{9FE65272-FB50-3641-8BF9-C5A20A208D0D}"/>
              </a:ext>
            </a:extLst>
          </p:cNvPr>
          <p:cNvPicPr>
            <a:picLocks noChangeAspect="1"/>
          </p:cNvPicPr>
          <p:nvPr/>
        </p:nvPicPr>
        <p:blipFill>
          <a:blip r:embed="rId5"/>
          <a:stretch>
            <a:fillRect/>
          </a:stretch>
        </p:blipFill>
        <p:spPr>
          <a:xfrm>
            <a:off x="2870610" y="3011556"/>
            <a:ext cx="9156849" cy="1325563"/>
          </a:xfrm>
          <a:prstGeom prst="rect">
            <a:avLst/>
          </a:prstGeom>
        </p:spPr>
      </p:pic>
    </p:spTree>
    <p:extLst>
      <p:ext uri="{BB962C8B-B14F-4D97-AF65-F5344CB8AC3E}">
        <p14:creationId xmlns:p14="http://schemas.microsoft.com/office/powerpoint/2010/main" val="1572258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6AD3112-F718-1E47-A615-5FC9CACEB333}"/>
              </a:ext>
            </a:extLst>
          </p:cNvPr>
          <p:cNvSpPr>
            <a:spLocks noGrp="1"/>
          </p:cNvSpPr>
          <p:nvPr>
            <p:ph type="title"/>
          </p:nvPr>
        </p:nvSpPr>
        <p:spPr/>
        <p:txBody>
          <a:bodyPr/>
          <a:lstStyle/>
          <a:p>
            <a:r>
              <a:rPr kumimoji="1" lang="en-US" altLang="zh-CN" dirty="0"/>
              <a:t>Q-Learning</a:t>
            </a:r>
            <a:endParaRPr kumimoji="1" lang="zh-CN" altLang="en-US" dirty="0"/>
          </a:p>
        </p:txBody>
      </p:sp>
      <p:pic>
        <p:nvPicPr>
          <p:cNvPr id="5" name="图片 4">
            <a:extLst>
              <a:ext uri="{FF2B5EF4-FFF2-40B4-BE49-F238E27FC236}">
                <a16:creationId xmlns:a16="http://schemas.microsoft.com/office/drawing/2014/main" id="{D5D6A5D8-0290-E94D-8993-4EFFABD71D3F}"/>
              </a:ext>
            </a:extLst>
          </p:cNvPr>
          <p:cNvPicPr>
            <a:picLocks noChangeAspect="1"/>
          </p:cNvPicPr>
          <p:nvPr/>
        </p:nvPicPr>
        <p:blipFill>
          <a:blip r:embed="rId3"/>
          <a:stretch>
            <a:fillRect/>
          </a:stretch>
        </p:blipFill>
        <p:spPr>
          <a:xfrm>
            <a:off x="838200" y="2426184"/>
            <a:ext cx="3457713" cy="2734416"/>
          </a:xfrm>
          <a:prstGeom prst="rect">
            <a:avLst/>
          </a:prstGeom>
        </p:spPr>
      </p:pic>
      <p:pic>
        <p:nvPicPr>
          <p:cNvPr id="7" name="图片 6">
            <a:extLst>
              <a:ext uri="{FF2B5EF4-FFF2-40B4-BE49-F238E27FC236}">
                <a16:creationId xmlns:a16="http://schemas.microsoft.com/office/drawing/2014/main" id="{4A695F7E-CEE9-0F4C-A8FC-5D611ADBD56C}"/>
              </a:ext>
            </a:extLst>
          </p:cNvPr>
          <p:cNvPicPr>
            <a:picLocks noChangeAspect="1"/>
          </p:cNvPicPr>
          <p:nvPr/>
        </p:nvPicPr>
        <p:blipFill rotWithShape="1">
          <a:blip r:embed="rId4"/>
          <a:srcRect l="50000"/>
          <a:stretch/>
        </p:blipFill>
        <p:spPr>
          <a:xfrm>
            <a:off x="7140715" y="2220818"/>
            <a:ext cx="3797800" cy="2734416"/>
          </a:xfrm>
          <a:prstGeom prst="rect">
            <a:avLst/>
          </a:prstGeom>
        </p:spPr>
      </p:pic>
      <p:sp>
        <p:nvSpPr>
          <p:cNvPr id="8" name="虚尾箭头 7">
            <a:extLst>
              <a:ext uri="{FF2B5EF4-FFF2-40B4-BE49-F238E27FC236}">
                <a16:creationId xmlns:a16="http://schemas.microsoft.com/office/drawing/2014/main" id="{8876BB51-1496-F04A-AF59-A108AC265F14}"/>
              </a:ext>
            </a:extLst>
          </p:cNvPr>
          <p:cNvSpPr/>
          <p:nvPr/>
        </p:nvSpPr>
        <p:spPr>
          <a:xfrm>
            <a:off x="5064538" y="3429000"/>
            <a:ext cx="1550504" cy="546652"/>
          </a:xfrm>
          <a:prstGeom prst="stripedRightArrow">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29211669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153A008-09DA-1B4D-9CDD-96421B25CCDD}"/>
              </a:ext>
            </a:extLst>
          </p:cNvPr>
          <p:cNvSpPr>
            <a:spLocks noGrp="1"/>
          </p:cNvSpPr>
          <p:nvPr>
            <p:ph type="title"/>
          </p:nvPr>
        </p:nvSpPr>
        <p:spPr/>
        <p:txBody>
          <a:bodyPr/>
          <a:lstStyle/>
          <a:p>
            <a:r>
              <a:rPr kumimoji="1" lang="en-US" altLang="zh-CN" dirty="0"/>
              <a:t>Why Reinforcement Learning? </a:t>
            </a:r>
            <a:endParaRPr kumimoji="1" lang="zh-CN" altLang="en-US" dirty="0"/>
          </a:p>
        </p:txBody>
      </p:sp>
      <p:sp>
        <p:nvSpPr>
          <p:cNvPr id="3" name="内容占位符 2">
            <a:extLst>
              <a:ext uri="{FF2B5EF4-FFF2-40B4-BE49-F238E27FC236}">
                <a16:creationId xmlns:a16="http://schemas.microsoft.com/office/drawing/2014/main" id="{F0DBB3CD-9704-B949-AA5C-0DCCF74489C2}"/>
              </a:ext>
            </a:extLst>
          </p:cNvPr>
          <p:cNvSpPr>
            <a:spLocks noGrp="1"/>
          </p:cNvSpPr>
          <p:nvPr>
            <p:ph idx="1"/>
          </p:nvPr>
        </p:nvSpPr>
        <p:spPr>
          <a:xfrm>
            <a:off x="838201" y="1825625"/>
            <a:ext cx="4378036" cy="4351338"/>
          </a:xfrm>
        </p:spPr>
        <p:txBody>
          <a:bodyPr/>
          <a:lstStyle/>
          <a:p>
            <a:r>
              <a:rPr kumimoji="1" lang="en-US" altLang="zh-CN" dirty="0"/>
              <a:t>Model-based Method</a:t>
            </a:r>
          </a:p>
          <a:p>
            <a:r>
              <a:rPr lang="es-ES" altLang="zh-CN" dirty="0" err="1"/>
              <a:t>Last</a:t>
            </a:r>
            <a:r>
              <a:rPr lang="es-ES" altLang="zh-CN" dirty="0"/>
              <a:t> </a:t>
            </a:r>
            <a:r>
              <a:rPr lang="es-ES" altLang="zh-CN" dirty="0" err="1"/>
              <a:t>deceptive</a:t>
            </a:r>
            <a:r>
              <a:rPr lang="es-ES" altLang="zh-CN" dirty="0"/>
              <a:t> </a:t>
            </a:r>
            <a:r>
              <a:rPr lang="es-ES" altLang="zh-CN" dirty="0" err="1"/>
              <a:t>point</a:t>
            </a:r>
            <a:r>
              <a:rPr lang="es-ES" altLang="zh-CN" dirty="0"/>
              <a:t> (LDP)   </a:t>
            </a:r>
          </a:p>
          <a:p>
            <a:r>
              <a:rPr lang="es-ES" altLang="zh-CN" dirty="0"/>
              <a:t>A formula to </a:t>
            </a:r>
            <a:r>
              <a:rPr lang="es-ES" altLang="zh-CN" dirty="0" err="1"/>
              <a:t>calculate</a:t>
            </a:r>
            <a:r>
              <a:rPr lang="es-ES" altLang="zh-CN" dirty="0"/>
              <a:t> </a:t>
            </a:r>
            <a:r>
              <a:rPr lang="es-ES" altLang="zh-CN" dirty="0" err="1"/>
              <a:t>an</a:t>
            </a:r>
            <a:r>
              <a:rPr lang="es-ES" altLang="zh-CN" dirty="0"/>
              <a:t> </a:t>
            </a:r>
            <a:r>
              <a:rPr lang="es-ES" altLang="zh-CN" dirty="0" err="1"/>
              <a:t>optimal</a:t>
            </a:r>
            <a:r>
              <a:rPr lang="es-ES" altLang="zh-CN" dirty="0"/>
              <a:t> LDP </a:t>
            </a:r>
          </a:p>
          <a:p>
            <a:r>
              <a:rPr lang="es-ES" altLang="zh-CN" dirty="0" err="1"/>
              <a:t>Require</a:t>
            </a:r>
            <a:r>
              <a:rPr lang="es-ES" altLang="zh-CN" dirty="0"/>
              <a:t> </a:t>
            </a:r>
            <a:r>
              <a:rPr lang="es-ES" altLang="zh-CN" dirty="0" err="1"/>
              <a:t>reasoning</a:t>
            </a:r>
            <a:r>
              <a:rPr lang="es-ES" altLang="zh-CN" dirty="0"/>
              <a:t> </a:t>
            </a:r>
            <a:r>
              <a:rPr lang="es-ES" altLang="zh-CN" dirty="0" err="1"/>
              <a:t>about</a:t>
            </a:r>
            <a:r>
              <a:rPr lang="es-ES" altLang="zh-CN" dirty="0"/>
              <a:t> </a:t>
            </a:r>
            <a:r>
              <a:rPr lang="es-ES" altLang="zh-CN" dirty="0" err="1"/>
              <a:t>the</a:t>
            </a:r>
            <a:r>
              <a:rPr lang="es-ES" altLang="zh-CN" dirty="0"/>
              <a:t> </a:t>
            </a:r>
            <a:r>
              <a:rPr lang="es-ES" altLang="zh-CN" dirty="0" err="1"/>
              <a:t>model</a:t>
            </a:r>
            <a:r>
              <a:rPr lang="es-ES" altLang="zh-CN" dirty="0"/>
              <a:t> </a:t>
            </a:r>
            <a:r>
              <a:rPr lang="es-ES" altLang="zh-CN"/>
              <a:t>structure</a:t>
            </a:r>
            <a:endParaRPr kumimoji="1" lang="es-ES" altLang="zh-CN" dirty="0"/>
          </a:p>
        </p:txBody>
      </p:sp>
      <p:sp>
        <p:nvSpPr>
          <p:cNvPr id="4" name="内容占位符 2">
            <a:extLst>
              <a:ext uri="{FF2B5EF4-FFF2-40B4-BE49-F238E27FC236}">
                <a16:creationId xmlns:a16="http://schemas.microsoft.com/office/drawing/2014/main" id="{D5FD1E49-D49B-474B-A3BE-462AA274A7C9}"/>
              </a:ext>
            </a:extLst>
          </p:cNvPr>
          <p:cNvSpPr txBox="1">
            <a:spLocks/>
          </p:cNvSpPr>
          <p:nvPr/>
        </p:nvSpPr>
        <p:spPr>
          <a:xfrm>
            <a:off x="6096000" y="1740522"/>
            <a:ext cx="4846983"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en-US" altLang="zh-CN" dirty="0"/>
              <a:t>Model-free method-RL</a:t>
            </a:r>
          </a:p>
          <a:p>
            <a:r>
              <a:rPr lang="es-ES" altLang="zh-CN" dirty="0" err="1"/>
              <a:t>Only</a:t>
            </a:r>
            <a:r>
              <a:rPr lang="es-ES" altLang="zh-CN" dirty="0"/>
              <a:t> </a:t>
            </a:r>
            <a:r>
              <a:rPr lang="es-ES" altLang="zh-CN" dirty="0" err="1"/>
              <a:t>rely</a:t>
            </a:r>
            <a:r>
              <a:rPr lang="es-ES" altLang="zh-CN" dirty="0"/>
              <a:t> </a:t>
            </a:r>
            <a:r>
              <a:rPr lang="es-ES" altLang="zh-CN" dirty="0" err="1"/>
              <a:t>on</a:t>
            </a:r>
            <a:r>
              <a:rPr lang="es-ES" altLang="zh-CN" dirty="0"/>
              <a:t> real </a:t>
            </a:r>
            <a:r>
              <a:rPr lang="es-ES" altLang="zh-CN" dirty="0" err="1"/>
              <a:t>samples</a:t>
            </a:r>
            <a:r>
              <a:rPr lang="es-ES" altLang="zh-CN" dirty="0"/>
              <a:t> </a:t>
            </a:r>
            <a:r>
              <a:rPr lang="es-ES" altLang="zh-CN" dirty="0" err="1"/>
              <a:t>from</a:t>
            </a:r>
            <a:r>
              <a:rPr lang="es-ES" altLang="zh-CN" dirty="0"/>
              <a:t> </a:t>
            </a:r>
            <a:r>
              <a:rPr lang="es-ES" altLang="zh-CN" dirty="0" err="1"/>
              <a:t>the</a:t>
            </a:r>
            <a:r>
              <a:rPr lang="es-ES" altLang="zh-CN" dirty="0"/>
              <a:t> </a:t>
            </a:r>
            <a:r>
              <a:rPr lang="es-ES" altLang="zh-CN" dirty="0" err="1"/>
              <a:t>environment</a:t>
            </a:r>
            <a:endParaRPr lang="es-ES" altLang="zh-CN" dirty="0"/>
          </a:p>
          <a:p>
            <a:r>
              <a:rPr kumimoji="1" lang="en-US" altLang="zh-CN" dirty="0"/>
              <a:t>Example: Ambiguity Model</a:t>
            </a:r>
          </a:p>
          <a:p>
            <a:pPr lvl="1"/>
            <a:r>
              <a:rPr lang="es-ES" altLang="zh-CN" dirty="0" err="1"/>
              <a:t>maximise</a:t>
            </a:r>
            <a:r>
              <a:rPr lang="es-ES" altLang="zh-CN" dirty="0"/>
              <a:t> </a:t>
            </a:r>
            <a:r>
              <a:rPr lang="es-ES" altLang="zh-CN" dirty="0" err="1"/>
              <a:t>the</a:t>
            </a:r>
            <a:r>
              <a:rPr lang="es-ES" altLang="zh-CN" dirty="0"/>
              <a:t> </a:t>
            </a:r>
            <a:r>
              <a:rPr lang="es-ES" altLang="zh-CN" dirty="0" err="1"/>
              <a:t>entropy</a:t>
            </a:r>
            <a:r>
              <a:rPr lang="es-ES" altLang="zh-CN" dirty="0"/>
              <a:t> </a:t>
            </a:r>
            <a:r>
              <a:rPr lang="es-ES" altLang="zh-CN" dirty="0" err="1"/>
              <a:t>from</a:t>
            </a:r>
            <a:r>
              <a:rPr lang="es-ES" altLang="zh-CN" dirty="0"/>
              <a:t> </a:t>
            </a:r>
            <a:r>
              <a:rPr lang="es-ES" altLang="zh-CN" dirty="0" err="1"/>
              <a:t>the</a:t>
            </a:r>
            <a:r>
              <a:rPr lang="es-ES" altLang="zh-CN" dirty="0"/>
              <a:t> </a:t>
            </a:r>
            <a:r>
              <a:rPr lang="es-ES" altLang="zh-CN" dirty="0" err="1"/>
              <a:t>observer’s</a:t>
            </a:r>
            <a:r>
              <a:rPr lang="es-ES" altLang="zh-CN" dirty="0"/>
              <a:t> </a:t>
            </a:r>
            <a:r>
              <a:rPr lang="es-ES" altLang="zh-CN" dirty="0" err="1"/>
              <a:t>point</a:t>
            </a:r>
            <a:r>
              <a:rPr lang="es-ES" altLang="zh-CN" dirty="0"/>
              <a:t> of </a:t>
            </a:r>
            <a:r>
              <a:rPr lang="es-ES" altLang="zh-CN" dirty="0" err="1"/>
              <a:t>view</a:t>
            </a:r>
            <a:endParaRPr lang="es-ES" altLang="zh-CN" dirty="0"/>
          </a:p>
          <a:p>
            <a:pPr lvl="1"/>
            <a:r>
              <a:rPr kumimoji="1" lang="es-ES" altLang="zh-CN" dirty="0" err="1"/>
              <a:t>Problem</a:t>
            </a:r>
            <a:r>
              <a:rPr kumimoji="1" lang="es-ES" altLang="zh-CN" dirty="0"/>
              <a:t>: </a:t>
            </a:r>
            <a:r>
              <a:rPr kumimoji="1" lang="es-ES" altLang="zh-CN" dirty="0" err="1"/>
              <a:t>Require</a:t>
            </a:r>
            <a:r>
              <a:rPr kumimoji="1" lang="es-ES" altLang="zh-CN" dirty="0"/>
              <a:t> </a:t>
            </a:r>
            <a:r>
              <a:rPr kumimoji="1" lang="es-ES" altLang="zh-CN" dirty="0" err="1"/>
              <a:t>mutiple</a:t>
            </a:r>
            <a:r>
              <a:rPr kumimoji="1" lang="es-ES" altLang="zh-CN" dirty="0"/>
              <a:t> Q-</a:t>
            </a:r>
            <a:r>
              <a:rPr kumimoji="1" lang="es-ES" altLang="zh-CN" dirty="0" err="1"/>
              <a:t>Tables</a:t>
            </a:r>
            <a:r>
              <a:rPr kumimoji="1" lang="es-ES" altLang="zh-CN" dirty="0"/>
              <a:t> </a:t>
            </a:r>
            <a:r>
              <a:rPr kumimoji="1" lang="es-ES" altLang="zh-CN" dirty="0" err="1"/>
              <a:t>when</a:t>
            </a:r>
            <a:r>
              <a:rPr kumimoji="1" lang="es-ES" altLang="zh-CN" dirty="0"/>
              <a:t> </a:t>
            </a:r>
            <a:r>
              <a:rPr kumimoji="1" lang="es-ES" altLang="zh-CN" dirty="0" err="1"/>
              <a:t>dealing</a:t>
            </a:r>
            <a:r>
              <a:rPr kumimoji="1" lang="es-ES" altLang="zh-CN" dirty="0"/>
              <a:t> </a:t>
            </a:r>
            <a:r>
              <a:rPr kumimoji="1" lang="es-ES" altLang="zh-CN" dirty="0" err="1"/>
              <a:t>with</a:t>
            </a:r>
            <a:r>
              <a:rPr kumimoji="1" lang="es-ES" altLang="zh-CN" dirty="0"/>
              <a:t> </a:t>
            </a:r>
            <a:r>
              <a:rPr kumimoji="1" lang="es-ES" altLang="zh-CN" dirty="0" err="1"/>
              <a:t>multiple</a:t>
            </a:r>
            <a:r>
              <a:rPr kumimoji="1" lang="es-ES" altLang="zh-CN" dirty="0"/>
              <a:t> </a:t>
            </a:r>
            <a:r>
              <a:rPr kumimoji="1" lang="es-ES" altLang="zh-CN" dirty="0" err="1"/>
              <a:t>rewards</a:t>
            </a:r>
            <a:endParaRPr kumimoji="1" lang="zh-CN" altLang="en-US" dirty="0"/>
          </a:p>
        </p:txBody>
      </p:sp>
    </p:spTree>
    <p:extLst>
      <p:ext uri="{BB962C8B-B14F-4D97-AF65-F5344CB8AC3E}">
        <p14:creationId xmlns:p14="http://schemas.microsoft.com/office/powerpoint/2010/main" val="34477925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0595DDD-FBB0-584D-9AAA-A936A8AB97BF}"/>
              </a:ext>
            </a:extLst>
          </p:cNvPr>
          <p:cNvSpPr>
            <a:spLocks noGrp="1"/>
          </p:cNvSpPr>
          <p:nvPr>
            <p:ph type="title"/>
          </p:nvPr>
        </p:nvSpPr>
        <p:spPr/>
        <p:txBody>
          <a:bodyPr/>
          <a:lstStyle/>
          <a:p>
            <a:r>
              <a:rPr lang="es-ES" altLang="zh-CN" dirty="0" err="1"/>
              <a:t>Deceptive</a:t>
            </a:r>
            <a:r>
              <a:rPr lang="es-ES" altLang="zh-CN" dirty="0"/>
              <a:t> </a:t>
            </a:r>
            <a:r>
              <a:rPr lang="es-ES" altLang="zh-CN" dirty="0" err="1"/>
              <a:t>Reinforcement</a:t>
            </a:r>
            <a:r>
              <a:rPr lang="es-ES" altLang="zh-CN" dirty="0"/>
              <a:t> </a:t>
            </a:r>
            <a:r>
              <a:rPr lang="es-ES" altLang="zh-CN" dirty="0" err="1"/>
              <a:t>Learning</a:t>
            </a:r>
            <a:endParaRPr kumimoji="1" lang="zh-CN" altLang="en-US" dirty="0"/>
          </a:p>
        </p:txBody>
      </p:sp>
      <p:sp>
        <p:nvSpPr>
          <p:cNvPr id="3" name="内容占位符 2">
            <a:extLst>
              <a:ext uri="{FF2B5EF4-FFF2-40B4-BE49-F238E27FC236}">
                <a16:creationId xmlns:a16="http://schemas.microsoft.com/office/drawing/2014/main" id="{6DF0803C-1F4D-5949-86BE-640C480F2F2E}"/>
              </a:ext>
            </a:extLst>
          </p:cNvPr>
          <p:cNvSpPr>
            <a:spLocks noGrp="1"/>
          </p:cNvSpPr>
          <p:nvPr>
            <p:ph idx="1"/>
          </p:nvPr>
        </p:nvSpPr>
        <p:spPr/>
        <p:txBody>
          <a:bodyPr/>
          <a:lstStyle/>
          <a:p>
            <a:r>
              <a:rPr kumimoji="1" lang="en-US" altLang="zh-CN" dirty="0"/>
              <a:t>Deceptive path planning</a:t>
            </a:r>
          </a:p>
          <a:p>
            <a:r>
              <a:rPr kumimoji="1" lang="en-US" altLang="zh-CN" dirty="0"/>
              <a:t>Deceptive step</a:t>
            </a:r>
          </a:p>
          <a:p>
            <a:r>
              <a:rPr kumimoji="1" lang="en-US" altLang="zh-CN" dirty="0"/>
              <a:t>Last deceptive point</a:t>
            </a:r>
          </a:p>
          <a:p>
            <a:r>
              <a:rPr kumimoji="1" lang="en-US" altLang="zh-CN" dirty="0"/>
              <a:t>Evaluation</a:t>
            </a:r>
          </a:p>
          <a:p>
            <a:pPr lvl="1"/>
            <a:r>
              <a:rPr kumimoji="1" lang="en-US" altLang="zh-CN" dirty="0"/>
              <a:t>Extent</a:t>
            </a:r>
          </a:p>
          <a:p>
            <a:pPr lvl="1"/>
            <a:r>
              <a:rPr kumimoji="1" lang="en-US" altLang="zh-CN" dirty="0"/>
              <a:t>density</a:t>
            </a:r>
          </a:p>
          <a:p>
            <a:pPr lvl="1"/>
            <a:r>
              <a:rPr kumimoji="1" lang="en-US" altLang="zh-CN" dirty="0"/>
              <a:t>magnitude</a:t>
            </a:r>
            <a:endParaRPr kumimoji="1" lang="zh-CN" altLang="en-US" dirty="0"/>
          </a:p>
        </p:txBody>
      </p:sp>
    </p:spTree>
    <p:extLst>
      <p:ext uri="{BB962C8B-B14F-4D97-AF65-F5344CB8AC3E}">
        <p14:creationId xmlns:p14="http://schemas.microsoft.com/office/powerpoint/2010/main" val="1245303703"/>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186</TotalTime>
  <Words>762</Words>
  <Application>Microsoft Macintosh PowerPoint</Application>
  <PresentationFormat>宽屏</PresentationFormat>
  <Paragraphs>76</Paragraphs>
  <Slides>11</Slides>
  <Notes>10</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11</vt:i4>
      </vt:variant>
    </vt:vector>
  </HeadingPairs>
  <TitlesOfParts>
    <vt:vector size="15" baseType="lpstr">
      <vt:lpstr>等线</vt:lpstr>
      <vt:lpstr>等线 Light</vt:lpstr>
      <vt:lpstr>Arial</vt:lpstr>
      <vt:lpstr>Office 主题​​</vt:lpstr>
      <vt:lpstr>Deceptive Reinforcement Learning</vt:lpstr>
      <vt:lpstr>Content</vt:lpstr>
      <vt:lpstr>What is deception?</vt:lpstr>
      <vt:lpstr>Why deception?</vt:lpstr>
      <vt:lpstr>Our Deception Method</vt:lpstr>
      <vt:lpstr>What is Reinforcement Learning?</vt:lpstr>
      <vt:lpstr>Q-Learning</vt:lpstr>
      <vt:lpstr>Why Reinforcement Learning? </vt:lpstr>
      <vt:lpstr>Deceptive Reinforcement Learning</vt:lpstr>
      <vt:lpstr>Previous Work</vt:lpstr>
      <vt:lpstr>Previous Work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Deceptive Reinforcement Learning</dc:title>
  <dc:creator>qingfeng xu</dc:creator>
  <cp:lastModifiedBy>qingfeng xu</cp:lastModifiedBy>
  <cp:revision>16</cp:revision>
  <dcterms:created xsi:type="dcterms:W3CDTF">2020-05-26T02:53:15Z</dcterms:created>
  <dcterms:modified xsi:type="dcterms:W3CDTF">2020-05-26T09:20:09Z</dcterms:modified>
</cp:coreProperties>
</file>